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8"/>
  </p:notesMasterIdLst>
  <p:sldIdLst>
    <p:sldId id="258" r:id="rId2"/>
    <p:sldId id="480" r:id="rId3"/>
    <p:sldId id="475" r:id="rId4"/>
    <p:sldId id="481" r:id="rId5"/>
    <p:sldId id="482" r:id="rId6"/>
    <p:sldId id="483" r:id="rId7"/>
  </p:sldIdLst>
  <p:sldSz cx="9144000" cy="6858000" type="screen4x3"/>
  <p:notesSz cx="6797675" cy="9926638"/>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山 寛" initials="西山" lastIdx="1" clrIdx="0">
    <p:extLst>
      <p:ext uri="{19B8F6BF-5375-455C-9EA6-DF929625EA0E}">
        <p15:presenceInfo xmlns:p15="http://schemas.microsoft.com/office/powerpoint/2012/main" userId="S::nishiyama-h@octb.jp::5c5963de-7f04-4fbb-9cce-d9a094664b7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0000FF"/>
    <a:srgbClr val="FFCCCC"/>
    <a:srgbClr val="666699"/>
    <a:srgbClr val="9999FF"/>
    <a:srgbClr val="9966FF"/>
    <a:srgbClr val="9900FF"/>
    <a:srgbClr val="00CCFF"/>
    <a:srgbClr val="0066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BDBED569-4797-4DF1-A0F4-6AAB3CD982D8}" styleName="淡色スタイル 3 - アクセント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テーマ スタイル 1 - アクセント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p:cViewPr varScale="1">
        <p:scale>
          <a:sx n="114" d="100"/>
          <a:sy n="114" d="100"/>
        </p:scale>
        <p:origin x="1272"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bwMode="auto">
          <a:xfrm>
            <a:off x="0" y="0"/>
            <a:ext cx="2946247" cy="496732"/>
          </a:xfrm>
          <a:prstGeom prst="rect">
            <a:avLst/>
          </a:prstGeom>
          <a:noFill/>
          <a:ln w="9525">
            <a:noFill/>
            <a:miter lim="800000"/>
            <a:headEnd/>
            <a:tailEnd/>
          </a:ln>
        </p:spPr>
        <p:txBody>
          <a:bodyPr vert="horz" wrap="square" lIns="91426" tIns="45713" rIns="91426" bIns="45713" numCol="1" anchor="t" anchorCtr="0" compatLnSpc="1">
            <a:prstTxWarp prst="textNoShape">
              <a:avLst/>
            </a:prstTxWarp>
          </a:bodyPr>
          <a:lstStyle>
            <a:lvl1pPr defTabSz="914679">
              <a:defRPr sz="1200">
                <a:latin typeface="Calibri" pitchFamily="34" charset="0"/>
              </a:defRPr>
            </a:lvl1pPr>
          </a:lstStyle>
          <a:p>
            <a:pPr>
              <a:defRPr/>
            </a:pPr>
            <a:endParaRPr lang="ja-JP" altLang="en-US" dirty="0"/>
          </a:p>
        </p:txBody>
      </p:sp>
      <p:sp>
        <p:nvSpPr>
          <p:cNvPr id="3" name="日付プレースホルダ 2"/>
          <p:cNvSpPr>
            <a:spLocks noGrp="1"/>
          </p:cNvSpPr>
          <p:nvPr>
            <p:ph type="dt" idx="1"/>
          </p:nvPr>
        </p:nvSpPr>
        <p:spPr bwMode="auto">
          <a:xfrm>
            <a:off x="3849826" y="0"/>
            <a:ext cx="2946246" cy="496732"/>
          </a:xfrm>
          <a:prstGeom prst="rect">
            <a:avLst/>
          </a:prstGeom>
          <a:noFill/>
          <a:ln w="9525">
            <a:noFill/>
            <a:miter lim="800000"/>
            <a:headEnd/>
            <a:tailEnd/>
          </a:ln>
        </p:spPr>
        <p:txBody>
          <a:bodyPr vert="horz" wrap="square" lIns="91426" tIns="45713" rIns="91426" bIns="45713" numCol="1" anchor="t" anchorCtr="0" compatLnSpc="1">
            <a:prstTxWarp prst="textNoShape">
              <a:avLst/>
            </a:prstTxWarp>
          </a:bodyPr>
          <a:lstStyle>
            <a:lvl1pPr algn="r" defTabSz="914679">
              <a:defRPr sz="1200">
                <a:latin typeface="Calibri" pitchFamily="34" charset="0"/>
              </a:defRPr>
            </a:lvl1pPr>
          </a:lstStyle>
          <a:p>
            <a:pPr>
              <a:defRPr/>
            </a:pPr>
            <a:fld id="{129B8B28-54E3-4494-9888-D663469186EC}" type="datetimeFigureOut">
              <a:rPr lang="ja-JP" altLang="en-US"/>
              <a:pPr>
                <a:defRPr/>
              </a:pPr>
              <a:t>2021/7/7</a:t>
            </a:fld>
            <a:endParaRPr lang="en-US" altLang="ja-JP" dirty="0"/>
          </a:p>
        </p:txBody>
      </p:sp>
      <p:sp>
        <p:nvSpPr>
          <p:cNvPr id="4" name="スライド イメージ プレースホルダ 3"/>
          <p:cNvSpPr>
            <a:spLocks noGrp="1" noRot="1" noChangeAspect="1"/>
          </p:cNvSpPr>
          <p:nvPr>
            <p:ph type="sldImg" idx="2"/>
          </p:nvPr>
        </p:nvSpPr>
        <p:spPr>
          <a:xfrm>
            <a:off x="917575" y="744538"/>
            <a:ext cx="4964113" cy="3722687"/>
          </a:xfrm>
          <a:prstGeom prst="rect">
            <a:avLst/>
          </a:prstGeom>
          <a:noFill/>
          <a:ln w="12700">
            <a:solidFill>
              <a:prstClr val="black"/>
            </a:solidFill>
          </a:ln>
        </p:spPr>
        <p:txBody>
          <a:bodyPr vert="horz" lIns="92108" tIns="46054" rIns="92108" bIns="46054" rtlCol="0" anchor="ctr"/>
          <a:lstStyle/>
          <a:p>
            <a:pPr lvl="0"/>
            <a:endParaRPr lang="ja-JP" altLang="en-US" noProof="0" dirty="0"/>
          </a:p>
        </p:txBody>
      </p:sp>
      <p:sp>
        <p:nvSpPr>
          <p:cNvPr id="5" name="ノート プレースホルダ 4"/>
          <p:cNvSpPr>
            <a:spLocks noGrp="1"/>
          </p:cNvSpPr>
          <p:nvPr>
            <p:ph type="body" sz="quarter" idx="3"/>
          </p:nvPr>
        </p:nvSpPr>
        <p:spPr bwMode="auto">
          <a:xfrm>
            <a:off x="679288" y="4714953"/>
            <a:ext cx="5439101" cy="4467387"/>
          </a:xfrm>
          <a:prstGeom prst="rect">
            <a:avLst/>
          </a:prstGeom>
          <a:noFill/>
          <a:ln w="9525">
            <a:noFill/>
            <a:miter lim="800000"/>
            <a:headEnd/>
            <a:tailEnd/>
          </a:ln>
        </p:spPr>
        <p:txBody>
          <a:bodyPr vert="horz" wrap="square" lIns="91426" tIns="45713" rIns="91426" bIns="45713"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 5"/>
          <p:cNvSpPr>
            <a:spLocks noGrp="1"/>
          </p:cNvSpPr>
          <p:nvPr>
            <p:ph type="ftr" sz="quarter" idx="4"/>
          </p:nvPr>
        </p:nvSpPr>
        <p:spPr bwMode="auto">
          <a:xfrm>
            <a:off x="0" y="9428309"/>
            <a:ext cx="2946247" cy="496731"/>
          </a:xfrm>
          <a:prstGeom prst="rect">
            <a:avLst/>
          </a:prstGeom>
          <a:noFill/>
          <a:ln w="9525">
            <a:noFill/>
            <a:miter lim="800000"/>
            <a:headEnd/>
            <a:tailEnd/>
          </a:ln>
        </p:spPr>
        <p:txBody>
          <a:bodyPr vert="horz" wrap="square" lIns="91426" tIns="45713" rIns="91426" bIns="45713" numCol="1" anchor="b" anchorCtr="0" compatLnSpc="1">
            <a:prstTxWarp prst="textNoShape">
              <a:avLst/>
            </a:prstTxWarp>
          </a:bodyPr>
          <a:lstStyle>
            <a:lvl1pPr defTabSz="914679">
              <a:defRPr sz="1200">
                <a:latin typeface="Calibri" pitchFamily="34" charset="0"/>
              </a:defRPr>
            </a:lvl1pPr>
          </a:lstStyle>
          <a:p>
            <a:pPr>
              <a:defRPr/>
            </a:pPr>
            <a:endParaRPr lang="ja-JP" altLang="en-US" dirty="0"/>
          </a:p>
        </p:txBody>
      </p:sp>
      <p:sp>
        <p:nvSpPr>
          <p:cNvPr id="7" name="スライド番号プレースホルダ 6"/>
          <p:cNvSpPr>
            <a:spLocks noGrp="1"/>
          </p:cNvSpPr>
          <p:nvPr>
            <p:ph type="sldNum" sz="quarter" idx="5"/>
          </p:nvPr>
        </p:nvSpPr>
        <p:spPr bwMode="auto">
          <a:xfrm>
            <a:off x="3849826" y="9428309"/>
            <a:ext cx="2946246" cy="496731"/>
          </a:xfrm>
          <a:prstGeom prst="rect">
            <a:avLst/>
          </a:prstGeom>
          <a:noFill/>
          <a:ln w="9525">
            <a:noFill/>
            <a:miter lim="800000"/>
            <a:headEnd/>
            <a:tailEnd/>
          </a:ln>
        </p:spPr>
        <p:txBody>
          <a:bodyPr vert="horz" wrap="square" lIns="91426" tIns="45713" rIns="91426" bIns="45713" numCol="1" anchor="b" anchorCtr="0" compatLnSpc="1">
            <a:prstTxWarp prst="textNoShape">
              <a:avLst/>
            </a:prstTxWarp>
          </a:bodyPr>
          <a:lstStyle>
            <a:lvl1pPr algn="r" defTabSz="914679">
              <a:defRPr sz="1200">
                <a:latin typeface="Calibri" pitchFamily="34" charset="0"/>
              </a:defRPr>
            </a:lvl1pPr>
          </a:lstStyle>
          <a:p>
            <a:pPr>
              <a:defRPr/>
            </a:pPr>
            <a:fld id="{8B9BF90C-A8BF-4D1A-B41A-BED3607E4AA1}" type="slidenum">
              <a:rPr lang="ja-JP" altLang="en-US"/>
              <a:pPr>
                <a:defRPr/>
              </a:pPr>
              <a:t>‹#›</a:t>
            </a:fld>
            <a:endParaRPr lang="en-US" altLang="ja-JP" dirty="0"/>
          </a:p>
        </p:txBody>
      </p:sp>
    </p:spTree>
    <p:extLst>
      <p:ext uri="{BB962C8B-B14F-4D97-AF65-F5344CB8AC3E}">
        <p14:creationId xmlns:p14="http://schemas.microsoft.com/office/powerpoint/2010/main" val="25227725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61DA71BE-AD76-459D-B824-4D7632246690}" type="slidenum">
              <a:rPr lang="en-US" altLang="ja-JP" smtClean="0"/>
              <a:pPr/>
              <a:t>2</a:t>
            </a:fld>
            <a:endParaRPr lang="en-US" altLang="ja-JP" dirty="0"/>
          </a:p>
        </p:txBody>
      </p:sp>
      <p:sp>
        <p:nvSpPr>
          <p:cNvPr id="1741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7411" name="Rectangle 3"/>
          <p:cNvSpPr>
            <a:spLocks noGrp="1" noChangeArrowheads="1"/>
          </p:cNvSpPr>
          <p:nvPr>
            <p:ph type="body" idx="1"/>
          </p:nvPr>
        </p:nvSpPr>
        <p:spPr>
          <a:noFill/>
          <a:ln/>
        </p:spPr>
        <p:txBody>
          <a:bodyPr/>
          <a:lstStyle/>
          <a:p>
            <a:pPr eaLnBrk="1" hangingPunct="1">
              <a:spcBef>
                <a:spcPct val="0"/>
              </a:spcBef>
            </a:pPr>
            <a:endParaRPr lang="ja-JP" altLang="ja-JP" dirty="0"/>
          </a:p>
        </p:txBody>
      </p:sp>
    </p:spTree>
    <p:extLst>
      <p:ext uri="{BB962C8B-B14F-4D97-AF65-F5344CB8AC3E}">
        <p14:creationId xmlns:p14="http://schemas.microsoft.com/office/powerpoint/2010/main" val="13207113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61DA71BE-AD76-459D-B824-4D7632246690}" type="slidenum">
              <a:rPr lang="en-US" altLang="ja-JP" smtClean="0"/>
              <a:pPr/>
              <a:t>3</a:t>
            </a:fld>
            <a:endParaRPr lang="en-US" altLang="ja-JP" dirty="0"/>
          </a:p>
        </p:txBody>
      </p:sp>
      <p:sp>
        <p:nvSpPr>
          <p:cNvPr id="1741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7411" name="Rectangle 3"/>
          <p:cNvSpPr>
            <a:spLocks noGrp="1" noChangeArrowheads="1"/>
          </p:cNvSpPr>
          <p:nvPr>
            <p:ph type="body" idx="1"/>
          </p:nvPr>
        </p:nvSpPr>
        <p:spPr>
          <a:noFill/>
          <a:ln/>
        </p:spPr>
        <p:txBody>
          <a:bodyPr/>
          <a:lstStyle/>
          <a:p>
            <a:pPr eaLnBrk="1" hangingPunct="1">
              <a:spcBef>
                <a:spcPct val="0"/>
              </a:spcBef>
            </a:pPr>
            <a:endParaRPr lang="ja-JP" altLang="ja-JP" dirty="0"/>
          </a:p>
        </p:txBody>
      </p:sp>
    </p:spTree>
    <p:extLst>
      <p:ext uri="{BB962C8B-B14F-4D97-AF65-F5344CB8AC3E}">
        <p14:creationId xmlns:p14="http://schemas.microsoft.com/office/powerpoint/2010/main" val="2402218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61DA71BE-AD76-459D-B824-4D7632246690}" type="slidenum">
              <a:rPr lang="en-US" altLang="ja-JP" smtClean="0"/>
              <a:pPr/>
              <a:t>4</a:t>
            </a:fld>
            <a:endParaRPr lang="en-US" altLang="ja-JP" dirty="0"/>
          </a:p>
        </p:txBody>
      </p:sp>
      <p:sp>
        <p:nvSpPr>
          <p:cNvPr id="1741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7411" name="Rectangle 3"/>
          <p:cNvSpPr>
            <a:spLocks noGrp="1" noChangeArrowheads="1"/>
          </p:cNvSpPr>
          <p:nvPr>
            <p:ph type="body" idx="1"/>
          </p:nvPr>
        </p:nvSpPr>
        <p:spPr>
          <a:noFill/>
          <a:ln/>
        </p:spPr>
        <p:txBody>
          <a:bodyPr/>
          <a:lstStyle/>
          <a:p>
            <a:pPr eaLnBrk="1" hangingPunct="1">
              <a:spcBef>
                <a:spcPct val="0"/>
              </a:spcBef>
            </a:pPr>
            <a:endParaRPr lang="ja-JP" altLang="ja-JP" dirty="0"/>
          </a:p>
        </p:txBody>
      </p:sp>
    </p:spTree>
    <p:extLst>
      <p:ext uri="{BB962C8B-B14F-4D97-AF65-F5344CB8AC3E}">
        <p14:creationId xmlns:p14="http://schemas.microsoft.com/office/powerpoint/2010/main" val="5302805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61DA71BE-AD76-459D-B824-4D7632246690}" type="slidenum">
              <a:rPr lang="en-US" altLang="ja-JP" smtClean="0"/>
              <a:pPr/>
              <a:t>5</a:t>
            </a:fld>
            <a:endParaRPr lang="en-US" altLang="ja-JP" dirty="0"/>
          </a:p>
        </p:txBody>
      </p:sp>
      <p:sp>
        <p:nvSpPr>
          <p:cNvPr id="1741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7411" name="Rectangle 3"/>
          <p:cNvSpPr>
            <a:spLocks noGrp="1" noChangeArrowheads="1"/>
          </p:cNvSpPr>
          <p:nvPr>
            <p:ph type="body" idx="1"/>
          </p:nvPr>
        </p:nvSpPr>
        <p:spPr>
          <a:noFill/>
          <a:ln/>
        </p:spPr>
        <p:txBody>
          <a:bodyPr/>
          <a:lstStyle/>
          <a:p>
            <a:pPr eaLnBrk="1" hangingPunct="1">
              <a:spcBef>
                <a:spcPct val="0"/>
              </a:spcBef>
            </a:pPr>
            <a:endParaRPr lang="ja-JP" altLang="ja-JP" dirty="0"/>
          </a:p>
        </p:txBody>
      </p:sp>
    </p:spTree>
    <p:extLst>
      <p:ext uri="{BB962C8B-B14F-4D97-AF65-F5344CB8AC3E}">
        <p14:creationId xmlns:p14="http://schemas.microsoft.com/office/powerpoint/2010/main" val="7733935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61DA71BE-AD76-459D-B824-4D7632246690}" type="slidenum">
              <a:rPr lang="en-US" altLang="ja-JP" smtClean="0"/>
              <a:pPr/>
              <a:t>6</a:t>
            </a:fld>
            <a:endParaRPr lang="en-US" altLang="ja-JP" dirty="0"/>
          </a:p>
        </p:txBody>
      </p:sp>
      <p:sp>
        <p:nvSpPr>
          <p:cNvPr id="1741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7411" name="Rectangle 3"/>
          <p:cNvSpPr>
            <a:spLocks noGrp="1" noChangeArrowheads="1"/>
          </p:cNvSpPr>
          <p:nvPr>
            <p:ph type="body" idx="1"/>
          </p:nvPr>
        </p:nvSpPr>
        <p:spPr>
          <a:noFill/>
          <a:ln/>
        </p:spPr>
        <p:txBody>
          <a:bodyPr/>
          <a:lstStyle/>
          <a:p>
            <a:pPr eaLnBrk="1" hangingPunct="1">
              <a:spcBef>
                <a:spcPct val="0"/>
              </a:spcBef>
            </a:pPr>
            <a:endParaRPr lang="ja-JP" altLang="ja-JP" dirty="0"/>
          </a:p>
        </p:txBody>
      </p:sp>
    </p:spTree>
    <p:extLst>
      <p:ext uri="{BB962C8B-B14F-4D97-AF65-F5344CB8AC3E}">
        <p14:creationId xmlns:p14="http://schemas.microsoft.com/office/powerpoint/2010/main" val="17068399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4500"/>
            </a:lvl1pPr>
          </a:lstStyle>
          <a:p>
            <a:r>
              <a:rPr kumimoji="1"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pPr>
              <a:defRPr/>
            </a:pPr>
            <a:fld id="{AF463893-1627-43A9-B4D7-57A863663F68}" type="datetimeFigureOut">
              <a:rPr lang="ja-JP" altLang="en-US" smtClean="0"/>
              <a:pPr>
                <a:defRPr/>
              </a:pPr>
              <a:t>2021/7/7</a:t>
            </a:fld>
            <a:endParaRPr lang="ja-JP" altLang="en-US" dirty="0"/>
          </a:p>
        </p:txBody>
      </p:sp>
      <p:sp>
        <p:nvSpPr>
          <p:cNvPr id="5" name="フッター プレースホルダー 4"/>
          <p:cNvSpPr>
            <a:spLocks noGrp="1"/>
          </p:cNvSpPr>
          <p:nvPr>
            <p:ph type="ftr" sz="quarter" idx="11"/>
          </p:nvPr>
        </p:nvSpPr>
        <p:spPr/>
        <p:txBody>
          <a:bodyPr/>
          <a:lstStyle/>
          <a:p>
            <a:pPr>
              <a:defRPr/>
            </a:pPr>
            <a:endParaRPr lang="ja-JP" altLang="en-US" dirty="0"/>
          </a:p>
        </p:txBody>
      </p:sp>
      <p:sp>
        <p:nvSpPr>
          <p:cNvPr id="6" name="スライド番号プレースホルダー 5"/>
          <p:cNvSpPr>
            <a:spLocks noGrp="1"/>
          </p:cNvSpPr>
          <p:nvPr>
            <p:ph type="sldNum" sz="quarter" idx="12"/>
          </p:nvPr>
        </p:nvSpPr>
        <p:spPr/>
        <p:txBody>
          <a:bodyPr/>
          <a:lstStyle/>
          <a:p>
            <a:pPr>
              <a:defRPr/>
            </a:pPr>
            <a:fld id="{DB975147-4A9B-4D88-85EF-41816420A60A}" type="slidenum">
              <a:rPr lang="ja-JP" altLang="en-US" smtClean="0"/>
              <a:pPr>
                <a:defRPr/>
              </a:pPr>
              <a:t>‹#›</a:t>
            </a:fld>
            <a:endParaRPr lang="ja-JP" altLang="en-US" dirty="0"/>
          </a:p>
        </p:txBody>
      </p:sp>
    </p:spTree>
    <p:extLst>
      <p:ext uri="{BB962C8B-B14F-4D97-AF65-F5344CB8AC3E}">
        <p14:creationId xmlns:p14="http://schemas.microsoft.com/office/powerpoint/2010/main" val="2152878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pPr>
              <a:defRPr/>
            </a:pPr>
            <a:fld id="{718B83CC-F990-4F02-BD10-051D7B1420AA}" type="datetimeFigureOut">
              <a:rPr lang="ja-JP" altLang="en-US" smtClean="0"/>
              <a:pPr>
                <a:defRPr/>
              </a:pPr>
              <a:t>2021/7/7</a:t>
            </a:fld>
            <a:endParaRPr lang="ja-JP" altLang="en-US" dirty="0"/>
          </a:p>
        </p:txBody>
      </p:sp>
      <p:sp>
        <p:nvSpPr>
          <p:cNvPr id="5" name="フッター プレースホルダー 4"/>
          <p:cNvSpPr>
            <a:spLocks noGrp="1"/>
          </p:cNvSpPr>
          <p:nvPr>
            <p:ph type="ftr" sz="quarter" idx="11"/>
          </p:nvPr>
        </p:nvSpPr>
        <p:spPr/>
        <p:txBody>
          <a:bodyPr/>
          <a:lstStyle/>
          <a:p>
            <a:pPr>
              <a:defRPr/>
            </a:pPr>
            <a:endParaRPr lang="ja-JP" altLang="en-US" dirty="0"/>
          </a:p>
        </p:txBody>
      </p:sp>
      <p:sp>
        <p:nvSpPr>
          <p:cNvPr id="6" name="スライド番号プレースホルダー 5"/>
          <p:cNvSpPr>
            <a:spLocks noGrp="1"/>
          </p:cNvSpPr>
          <p:nvPr>
            <p:ph type="sldNum" sz="quarter" idx="12"/>
          </p:nvPr>
        </p:nvSpPr>
        <p:spPr/>
        <p:txBody>
          <a:bodyPr/>
          <a:lstStyle/>
          <a:p>
            <a:pPr>
              <a:defRPr/>
            </a:pPr>
            <a:fld id="{E6E3DE18-CAC0-48BD-9A77-C3CEB9B77BE4}" type="slidenum">
              <a:rPr lang="ja-JP" altLang="en-US" smtClean="0"/>
              <a:pPr>
                <a:defRPr/>
              </a:pPr>
              <a:t>‹#›</a:t>
            </a:fld>
            <a:endParaRPr lang="ja-JP" altLang="en-US" dirty="0"/>
          </a:p>
        </p:txBody>
      </p:sp>
    </p:spTree>
    <p:extLst>
      <p:ext uri="{BB962C8B-B14F-4D97-AF65-F5344CB8AC3E}">
        <p14:creationId xmlns:p14="http://schemas.microsoft.com/office/powerpoint/2010/main" val="3301575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pPr>
              <a:defRPr/>
            </a:pPr>
            <a:fld id="{718B83CC-F990-4F02-BD10-051D7B1420AA}" type="datetimeFigureOut">
              <a:rPr lang="ja-JP" altLang="en-US" smtClean="0"/>
              <a:pPr>
                <a:defRPr/>
              </a:pPr>
              <a:t>2021/7/7</a:t>
            </a:fld>
            <a:endParaRPr lang="ja-JP" altLang="en-US" dirty="0"/>
          </a:p>
        </p:txBody>
      </p:sp>
      <p:sp>
        <p:nvSpPr>
          <p:cNvPr id="5" name="フッター プレースホルダー 4"/>
          <p:cNvSpPr>
            <a:spLocks noGrp="1"/>
          </p:cNvSpPr>
          <p:nvPr>
            <p:ph type="ftr" sz="quarter" idx="11"/>
          </p:nvPr>
        </p:nvSpPr>
        <p:spPr/>
        <p:txBody>
          <a:bodyPr/>
          <a:lstStyle/>
          <a:p>
            <a:pPr>
              <a:defRPr/>
            </a:pPr>
            <a:endParaRPr lang="ja-JP" altLang="en-US" dirty="0"/>
          </a:p>
        </p:txBody>
      </p:sp>
      <p:sp>
        <p:nvSpPr>
          <p:cNvPr id="6" name="スライド番号プレースホルダー 5"/>
          <p:cNvSpPr>
            <a:spLocks noGrp="1"/>
          </p:cNvSpPr>
          <p:nvPr>
            <p:ph type="sldNum" sz="quarter" idx="12"/>
          </p:nvPr>
        </p:nvSpPr>
        <p:spPr/>
        <p:txBody>
          <a:bodyPr/>
          <a:lstStyle/>
          <a:p>
            <a:pPr>
              <a:defRPr/>
            </a:pPr>
            <a:fld id="{E6E3DE18-CAC0-48BD-9A77-C3CEB9B77BE4}" type="slidenum">
              <a:rPr lang="ja-JP" altLang="en-US" smtClean="0"/>
              <a:pPr>
                <a:defRPr/>
              </a:pPr>
              <a:t>‹#›</a:t>
            </a:fld>
            <a:endParaRPr lang="ja-JP" altLang="en-US" dirty="0"/>
          </a:p>
        </p:txBody>
      </p:sp>
    </p:spTree>
    <p:extLst>
      <p:ext uri="{BB962C8B-B14F-4D97-AF65-F5344CB8AC3E}">
        <p14:creationId xmlns:p14="http://schemas.microsoft.com/office/powerpoint/2010/main" val="10453312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4288" y="100013"/>
            <a:ext cx="7437437" cy="576262"/>
          </a:xfrm>
        </p:spPr>
        <p:txBody>
          <a:bodyPr/>
          <a:lstStyle/>
          <a:p>
            <a:r>
              <a:rPr lang="ja-JP" altLang="en-US"/>
              <a:t>マスタ タイトルの書式設定</a:t>
            </a:r>
          </a:p>
        </p:txBody>
      </p:sp>
      <p:sp>
        <p:nvSpPr>
          <p:cNvPr id="3" name="テキスト プレースホルダ 2"/>
          <p:cNvSpPr>
            <a:spLocks noGrp="1"/>
          </p:cNvSpPr>
          <p:nvPr>
            <p:ph type="body" sz="half" idx="1"/>
          </p:nvPr>
        </p:nvSpPr>
        <p:spPr>
          <a:xfrm>
            <a:off x="457200" y="1600200"/>
            <a:ext cx="4038600" cy="4525963"/>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ftr" sz="quarter" idx="10"/>
          </p:nvPr>
        </p:nvSpPr>
        <p:spPr/>
        <p:txBody>
          <a:bodyPr/>
          <a:lstStyle>
            <a:lvl1pPr>
              <a:defRPr/>
            </a:lvl1pPr>
          </a:lstStyle>
          <a:p>
            <a:pPr>
              <a:defRPr/>
            </a:pPr>
            <a:r>
              <a:rPr lang="en-US" altLang="ja-JP" dirty="0"/>
              <a:t>Copyright ©  2013</a:t>
            </a:r>
            <a:r>
              <a:rPr lang="ja-JP" altLang="en-US" dirty="0"/>
              <a:t>　</a:t>
            </a:r>
            <a:r>
              <a:rPr lang="en-US" altLang="ja-JP" dirty="0"/>
              <a:t>Osaka</a:t>
            </a:r>
            <a:r>
              <a:rPr lang="ja-JP" altLang="en-US" dirty="0"/>
              <a:t>　</a:t>
            </a:r>
            <a:r>
              <a:rPr lang="en-US" altLang="ja-JP" dirty="0"/>
              <a:t>Government</a:t>
            </a:r>
            <a:r>
              <a:rPr lang="ja-JP" altLang="en-US" dirty="0"/>
              <a:t>　</a:t>
            </a:r>
            <a:r>
              <a:rPr lang="en-US" altLang="ja-JP" dirty="0"/>
              <a:t>Tourism</a:t>
            </a:r>
            <a:r>
              <a:rPr lang="ja-JP" altLang="en-US" dirty="0"/>
              <a:t>　</a:t>
            </a:r>
            <a:r>
              <a:rPr lang="en-US" altLang="ja-JP" dirty="0"/>
              <a:t>Bureau</a:t>
            </a:r>
          </a:p>
        </p:txBody>
      </p:sp>
      <p:sp>
        <p:nvSpPr>
          <p:cNvPr id="6" name="Rectangle 6"/>
          <p:cNvSpPr>
            <a:spLocks noGrp="1" noChangeArrowheads="1"/>
          </p:cNvSpPr>
          <p:nvPr>
            <p:ph type="sldNum" sz="quarter" idx="11"/>
          </p:nvPr>
        </p:nvSpPr>
        <p:spPr/>
        <p:txBody>
          <a:bodyPr/>
          <a:lstStyle>
            <a:lvl1pPr>
              <a:defRPr/>
            </a:lvl1pPr>
          </a:lstStyle>
          <a:p>
            <a:pPr>
              <a:defRPr/>
            </a:pPr>
            <a:fld id="{082863EE-A3D2-4FA8-A560-BFC57DE876ED}" type="slidenum">
              <a:rPr lang="en-US" altLang="ja-JP"/>
              <a:pPr>
                <a:defRPr/>
              </a:pPr>
              <a:t>‹#›</a:t>
            </a:fld>
            <a:endParaRPr lang="en-US" altLang="ja-JP" dirty="0"/>
          </a:p>
        </p:txBody>
      </p:sp>
    </p:spTree>
    <p:extLst>
      <p:ext uri="{BB962C8B-B14F-4D97-AF65-F5344CB8AC3E}">
        <p14:creationId xmlns:p14="http://schemas.microsoft.com/office/powerpoint/2010/main" val="9021258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pPr>
              <a:defRPr/>
            </a:pPr>
            <a:fld id="{76570FD5-553C-4C13-9710-012B6702F9A3}" type="datetimeFigureOut">
              <a:rPr lang="ja-JP" altLang="en-US" smtClean="0"/>
              <a:pPr>
                <a:defRPr/>
              </a:pPr>
              <a:t>2021/7/7</a:t>
            </a:fld>
            <a:endParaRPr lang="ja-JP" altLang="en-US" dirty="0"/>
          </a:p>
        </p:txBody>
      </p:sp>
      <p:sp>
        <p:nvSpPr>
          <p:cNvPr id="5" name="フッター プレースホルダー 4"/>
          <p:cNvSpPr>
            <a:spLocks noGrp="1"/>
          </p:cNvSpPr>
          <p:nvPr>
            <p:ph type="ftr" sz="quarter" idx="11"/>
          </p:nvPr>
        </p:nvSpPr>
        <p:spPr/>
        <p:txBody>
          <a:bodyPr/>
          <a:lstStyle/>
          <a:p>
            <a:pPr>
              <a:defRPr/>
            </a:pPr>
            <a:endParaRPr lang="ja-JP" altLang="en-US" dirty="0"/>
          </a:p>
        </p:txBody>
      </p:sp>
      <p:sp>
        <p:nvSpPr>
          <p:cNvPr id="6" name="スライド番号プレースホルダー 5"/>
          <p:cNvSpPr>
            <a:spLocks noGrp="1"/>
          </p:cNvSpPr>
          <p:nvPr>
            <p:ph type="sldNum" sz="quarter" idx="12"/>
          </p:nvPr>
        </p:nvSpPr>
        <p:spPr/>
        <p:txBody>
          <a:bodyPr/>
          <a:lstStyle/>
          <a:p>
            <a:pPr>
              <a:defRPr/>
            </a:pPr>
            <a:fld id="{37A5E307-44D8-48B5-AA87-722E373E9D71}" type="slidenum">
              <a:rPr lang="ja-JP" altLang="en-US" smtClean="0"/>
              <a:pPr>
                <a:defRPr/>
              </a:pPr>
              <a:t>‹#›</a:t>
            </a:fld>
            <a:endParaRPr lang="ja-JP" altLang="en-US" dirty="0"/>
          </a:p>
        </p:txBody>
      </p:sp>
    </p:spTree>
    <p:extLst>
      <p:ext uri="{BB962C8B-B14F-4D97-AF65-F5344CB8AC3E}">
        <p14:creationId xmlns:p14="http://schemas.microsoft.com/office/powerpoint/2010/main" val="32976722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9"/>
            <a:ext cx="7886700" cy="2852737"/>
          </a:xfrm>
        </p:spPr>
        <p:txBody>
          <a:bodyPr anchor="b"/>
          <a:lstStyle>
            <a:lvl1pPr>
              <a:defRPr sz="45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pPr>
              <a:defRPr/>
            </a:pPr>
            <a:fld id="{73F50245-D4BC-44C6-9004-BED5741FB917}" type="datetimeFigureOut">
              <a:rPr lang="ja-JP" altLang="en-US" smtClean="0"/>
              <a:pPr>
                <a:defRPr/>
              </a:pPr>
              <a:t>2021/7/7</a:t>
            </a:fld>
            <a:endParaRPr lang="ja-JP" altLang="en-US" dirty="0"/>
          </a:p>
        </p:txBody>
      </p:sp>
      <p:sp>
        <p:nvSpPr>
          <p:cNvPr id="5" name="フッター プレースホルダー 4"/>
          <p:cNvSpPr>
            <a:spLocks noGrp="1"/>
          </p:cNvSpPr>
          <p:nvPr>
            <p:ph type="ftr" sz="quarter" idx="11"/>
          </p:nvPr>
        </p:nvSpPr>
        <p:spPr/>
        <p:txBody>
          <a:bodyPr/>
          <a:lstStyle/>
          <a:p>
            <a:pPr>
              <a:defRPr/>
            </a:pPr>
            <a:endParaRPr lang="ja-JP" altLang="en-US" dirty="0"/>
          </a:p>
        </p:txBody>
      </p:sp>
      <p:sp>
        <p:nvSpPr>
          <p:cNvPr id="6" name="スライド番号プレースホルダー 5"/>
          <p:cNvSpPr>
            <a:spLocks noGrp="1"/>
          </p:cNvSpPr>
          <p:nvPr>
            <p:ph type="sldNum" sz="quarter" idx="12"/>
          </p:nvPr>
        </p:nvSpPr>
        <p:spPr/>
        <p:txBody>
          <a:bodyPr/>
          <a:lstStyle/>
          <a:p>
            <a:pPr>
              <a:defRPr/>
            </a:pPr>
            <a:fld id="{EB4AFF40-A82B-4FA9-A642-069311EB2E34}" type="slidenum">
              <a:rPr lang="ja-JP" altLang="en-US" smtClean="0"/>
              <a:pPr>
                <a:defRPr/>
              </a:pPr>
              <a:t>‹#›</a:t>
            </a:fld>
            <a:endParaRPr lang="ja-JP" altLang="en-US" dirty="0"/>
          </a:p>
        </p:txBody>
      </p:sp>
    </p:spTree>
    <p:extLst>
      <p:ext uri="{BB962C8B-B14F-4D97-AF65-F5344CB8AC3E}">
        <p14:creationId xmlns:p14="http://schemas.microsoft.com/office/powerpoint/2010/main" val="1558235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pPr>
              <a:defRPr/>
            </a:pPr>
            <a:fld id="{2119104B-ED92-42B9-85E3-A4C7AE0D488E}" type="datetimeFigureOut">
              <a:rPr lang="ja-JP" altLang="en-US" smtClean="0"/>
              <a:pPr>
                <a:defRPr/>
              </a:pPr>
              <a:t>2021/7/7</a:t>
            </a:fld>
            <a:endParaRPr lang="ja-JP" altLang="en-US" dirty="0"/>
          </a:p>
        </p:txBody>
      </p:sp>
      <p:sp>
        <p:nvSpPr>
          <p:cNvPr id="6" name="フッター プレースホルダー 5"/>
          <p:cNvSpPr>
            <a:spLocks noGrp="1"/>
          </p:cNvSpPr>
          <p:nvPr>
            <p:ph type="ftr" sz="quarter" idx="11"/>
          </p:nvPr>
        </p:nvSpPr>
        <p:spPr/>
        <p:txBody>
          <a:bodyPr/>
          <a:lstStyle/>
          <a:p>
            <a:pPr>
              <a:defRPr/>
            </a:pPr>
            <a:endParaRPr lang="ja-JP" altLang="en-US" dirty="0"/>
          </a:p>
        </p:txBody>
      </p:sp>
      <p:sp>
        <p:nvSpPr>
          <p:cNvPr id="7" name="スライド番号プレースホルダー 6"/>
          <p:cNvSpPr>
            <a:spLocks noGrp="1"/>
          </p:cNvSpPr>
          <p:nvPr>
            <p:ph type="sldNum" sz="quarter" idx="12"/>
          </p:nvPr>
        </p:nvSpPr>
        <p:spPr/>
        <p:txBody>
          <a:bodyPr/>
          <a:lstStyle/>
          <a:p>
            <a:pPr>
              <a:defRPr/>
            </a:pPr>
            <a:fld id="{D0B9E5D5-CDD7-400B-9D02-237D1E661B89}" type="slidenum">
              <a:rPr lang="ja-JP" altLang="en-US" smtClean="0"/>
              <a:pPr>
                <a:defRPr/>
              </a:pPr>
              <a:t>‹#›</a:t>
            </a:fld>
            <a:endParaRPr lang="ja-JP" altLang="en-US" dirty="0"/>
          </a:p>
        </p:txBody>
      </p:sp>
    </p:spTree>
    <p:extLst>
      <p:ext uri="{BB962C8B-B14F-4D97-AF65-F5344CB8AC3E}">
        <p14:creationId xmlns:p14="http://schemas.microsoft.com/office/powerpoint/2010/main" val="4082789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pPr>
              <a:defRPr/>
            </a:pPr>
            <a:fld id="{0AFA3A02-C55A-4576-A19E-AE0C2252CAD4}" type="datetimeFigureOut">
              <a:rPr lang="ja-JP" altLang="en-US" smtClean="0"/>
              <a:pPr>
                <a:defRPr/>
              </a:pPr>
              <a:t>2021/7/7</a:t>
            </a:fld>
            <a:endParaRPr lang="ja-JP" altLang="en-US" dirty="0"/>
          </a:p>
        </p:txBody>
      </p:sp>
      <p:sp>
        <p:nvSpPr>
          <p:cNvPr id="8" name="フッター プレースホルダー 7"/>
          <p:cNvSpPr>
            <a:spLocks noGrp="1"/>
          </p:cNvSpPr>
          <p:nvPr>
            <p:ph type="ftr" sz="quarter" idx="11"/>
          </p:nvPr>
        </p:nvSpPr>
        <p:spPr/>
        <p:txBody>
          <a:bodyPr/>
          <a:lstStyle/>
          <a:p>
            <a:pPr>
              <a:defRPr/>
            </a:pPr>
            <a:endParaRPr lang="ja-JP" altLang="en-US" dirty="0"/>
          </a:p>
        </p:txBody>
      </p:sp>
      <p:sp>
        <p:nvSpPr>
          <p:cNvPr id="9" name="スライド番号プレースホルダー 8"/>
          <p:cNvSpPr>
            <a:spLocks noGrp="1"/>
          </p:cNvSpPr>
          <p:nvPr>
            <p:ph type="sldNum" sz="quarter" idx="12"/>
          </p:nvPr>
        </p:nvSpPr>
        <p:spPr/>
        <p:txBody>
          <a:bodyPr/>
          <a:lstStyle/>
          <a:p>
            <a:pPr>
              <a:defRPr/>
            </a:pPr>
            <a:fld id="{9B7741D7-E18E-44E9-9B53-A9530184E7BB}" type="slidenum">
              <a:rPr lang="ja-JP" altLang="en-US" smtClean="0"/>
              <a:pPr>
                <a:defRPr/>
              </a:pPr>
              <a:t>‹#›</a:t>
            </a:fld>
            <a:endParaRPr lang="ja-JP" altLang="en-US" dirty="0"/>
          </a:p>
        </p:txBody>
      </p:sp>
    </p:spTree>
    <p:extLst>
      <p:ext uri="{BB962C8B-B14F-4D97-AF65-F5344CB8AC3E}">
        <p14:creationId xmlns:p14="http://schemas.microsoft.com/office/powerpoint/2010/main" val="18549172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pPr>
              <a:defRPr/>
            </a:pPr>
            <a:fld id="{11454082-797C-4746-8C3A-31B378640024}" type="datetimeFigureOut">
              <a:rPr lang="ja-JP" altLang="en-US" smtClean="0"/>
              <a:pPr>
                <a:defRPr/>
              </a:pPr>
              <a:t>2021/7/7</a:t>
            </a:fld>
            <a:endParaRPr lang="ja-JP" altLang="en-US" dirty="0"/>
          </a:p>
        </p:txBody>
      </p:sp>
      <p:sp>
        <p:nvSpPr>
          <p:cNvPr id="4" name="フッター プレースホルダー 3"/>
          <p:cNvSpPr>
            <a:spLocks noGrp="1"/>
          </p:cNvSpPr>
          <p:nvPr>
            <p:ph type="ftr" sz="quarter" idx="11"/>
          </p:nvPr>
        </p:nvSpPr>
        <p:spPr/>
        <p:txBody>
          <a:bodyPr/>
          <a:lstStyle/>
          <a:p>
            <a:pPr>
              <a:defRPr/>
            </a:pPr>
            <a:endParaRPr lang="ja-JP" altLang="en-US" dirty="0"/>
          </a:p>
        </p:txBody>
      </p:sp>
      <p:sp>
        <p:nvSpPr>
          <p:cNvPr id="5" name="スライド番号プレースホルダー 4"/>
          <p:cNvSpPr>
            <a:spLocks noGrp="1"/>
          </p:cNvSpPr>
          <p:nvPr>
            <p:ph type="sldNum" sz="quarter" idx="12"/>
          </p:nvPr>
        </p:nvSpPr>
        <p:spPr/>
        <p:txBody>
          <a:bodyPr/>
          <a:lstStyle/>
          <a:p>
            <a:pPr>
              <a:defRPr/>
            </a:pPr>
            <a:fld id="{FA9ADD97-ADB1-458D-BC63-BC451CEB8FAE}" type="slidenum">
              <a:rPr lang="ja-JP" altLang="en-US" smtClean="0"/>
              <a:pPr>
                <a:defRPr/>
              </a:pPr>
              <a:t>‹#›</a:t>
            </a:fld>
            <a:endParaRPr lang="ja-JP" altLang="en-US" dirty="0"/>
          </a:p>
        </p:txBody>
      </p:sp>
    </p:spTree>
    <p:extLst>
      <p:ext uri="{BB962C8B-B14F-4D97-AF65-F5344CB8AC3E}">
        <p14:creationId xmlns:p14="http://schemas.microsoft.com/office/powerpoint/2010/main" val="13492363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pPr>
              <a:defRPr/>
            </a:pPr>
            <a:fld id="{840C1249-A35D-4FD8-8076-47894DDF3825}" type="datetimeFigureOut">
              <a:rPr lang="ja-JP" altLang="en-US" smtClean="0"/>
              <a:pPr>
                <a:defRPr/>
              </a:pPr>
              <a:t>2021/7/7</a:t>
            </a:fld>
            <a:endParaRPr lang="ja-JP" altLang="en-US" dirty="0"/>
          </a:p>
        </p:txBody>
      </p:sp>
      <p:sp>
        <p:nvSpPr>
          <p:cNvPr id="3" name="フッター プレースホルダー 2"/>
          <p:cNvSpPr>
            <a:spLocks noGrp="1"/>
          </p:cNvSpPr>
          <p:nvPr>
            <p:ph type="ftr" sz="quarter" idx="11"/>
          </p:nvPr>
        </p:nvSpPr>
        <p:spPr/>
        <p:txBody>
          <a:bodyPr/>
          <a:lstStyle/>
          <a:p>
            <a:pPr>
              <a:defRPr/>
            </a:pPr>
            <a:endParaRPr lang="ja-JP" altLang="en-US" dirty="0"/>
          </a:p>
        </p:txBody>
      </p:sp>
      <p:sp>
        <p:nvSpPr>
          <p:cNvPr id="4" name="スライド番号プレースホルダー 3"/>
          <p:cNvSpPr>
            <a:spLocks noGrp="1"/>
          </p:cNvSpPr>
          <p:nvPr>
            <p:ph type="sldNum" sz="quarter" idx="12"/>
          </p:nvPr>
        </p:nvSpPr>
        <p:spPr/>
        <p:txBody>
          <a:bodyPr/>
          <a:lstStyle/>
          <a:p>
            <a:pPr>
              <a:defRPr/>
            </a:pPr>
            <a:fld id="{9427C8B7-E438-457D-8C05-A9C6A23F960A}" type="slidenum">
              <a:rPr lang="ja-JP" altLang="en-US" smtClean="0"/>
              <a:pPr>
                <a:defRPr/>
              </a:pPr>
              <a:t>‹#›</a:t>
            </a:fld>
            <a:endParaRPr lang="ja-JP" altLang="en-US" dirty="0"/>
          </a:p>
        </p:txBody>
      </p:sp>
    </p:spTree>
    <p:extLst>
      <p:ext uri="{BB962C8B-B14F-4D97-AF65-F5344CB8AC3E}">
        <p14:creationId xmlns:p14="http://schemas.microsoft.com/office/powerpoint/2010/main" val="33706487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pPr>
              <a:defRPr/>
            </a:pPr>
            <a:fld id="{718B83CC-F990-4F02-BD10-051D7B1420AA}" type="datetimeFigureOut">
              <a:rPr lang="ja-JP" altLang="en-US" smtClean="0"/>
              <a:pPr>
                <a:defRPr/>
              </a:pPr>
              <a:t>2021/7/7</a:t>
            </a:fld>
            <a:endParaRPr lang="ja-JP" altLang="en-US" dirty="0"/>
          </a:p>
        </p:txBody>
      </p:sp>
      <p:sp>
        <p:nvSpPr>
          <p:cNvPr id="6" name="フッター プレースホルダー 5"/>
          <p:cNvSpPr>
            <a:spLocks noGrp="1"/>
          </p:cNvSpPr>
          <p:nvPr>
            <p:ph type="ftr" sz="quarter" idx="11"/>
          </p:nvPr>
        </p:nvSpPr>
        <p:spPr/>
        <p:txBody>
          <a:bodyPr/>
          <a:lstStyle/>
          <a:p>
            <a:pPr>
              <a:defRPr/>
            </a:pPr>
            <a:endParaRPr lang="ja-JP" altLang="en-US" dirty="0"/>
          </a:p>
        </p:txBody>
      </p:sp>
      <p:sp>
        <p:nvSpPr>
          <p:cNvPr id="7" name="スライド番号プレースホルダー 6"/>
          <p:cNvSpPr>
            <a:spLocks noGrp="1"/>
          </p:cNvSpPr>
          <p:nvPr>
            <p:ph type="sldNum" sz="quarter" idx="12"/>
          </p:nvPr>
        </p:nvSpPr>
        <p:spPr/>
        <p:txBody>
          <a:bodyPr/>
          <a:lstStyle/>
          <a:p>
            <a:pPr>
              <a:defRPr/>
            </a:pPr>
            <a:fld id="{E6E3DE18-CAC0-48BD-9A77-C3CEB9B77BE4}" type="slidenum">
              <a:rPr lang="ja-JP" altLang="en-US" smtClean="0"/>
              <a:pPr>
                <a:defRPr/>
              </a:pPr>
              <a:t>‹#›</a:t>
            </a:fld>
            <a:endParaRPr lang="ja-JP" altLang="en-US" dirty="0"/>
          </a:p>
        </p:txBody>
      </p:sp>
    </p:spTree>
    <p:extLst>
      <p:ext uri="{BB962C8B-B14F-4D97-AF65-F5344CB8AC3E}">
        <p14:creationId xmlns:p14="http://schemas.microsoft.com/office/powerpoint/2010/main" val="33906322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図プレースホルダー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dirty="0"/>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pPr>
              <a:defRPr/>
            </a:pPr>
            <a:fld id="{CB814EC3-41B3-4836-BF74-49A992C2CC42}" type="datetimeFigureOut">
              <a:rPr lang="ja-JP" altLang="en-US" smtClean="0"/>
              <a:pPr>
                <a:defRPr/>
              </a:pPr>
              <a:t>2021/7/7</a:t>
            </a:fld>
            <a:endParaRPr lang="ja-JP" altLang="en-US" dirty="0"/>
          </a:p>
        </p:txBody>
      </p:sp>
      <p:sp>
        <p:nvSpPr>
          <p:cNvPr id="6" name="フッター プレースホルダー 5"/>
          <p:cNvSpPr>
            <a:spLocks noGrp="1"/>
          </p:cNvSpPr>
          <p:nvPr>
            <p:ph type="ftr" sz="quarter" idx="11"/>
          </p:nvPr>
        </p:nvSpPr>
        <p:spPr/>
        <p:txBody>
          <a:bodyPr/>
          <a:lstStyle/>
          <a:p>
            <a:pPr>
              <a:defRPr/>
            </a:pPr>
            <a:endParaRPr lang="ja-JP" altLang="en-US" dirty="0"/>
          </a:p>
        </p:txBody>
      </p:sp>
      <p:sp>
        <p:nvSpPr>
          <p:cNvPr id="7" name="スライド番号プレースホルダー 6"/>
          <p:cNvSpPr>
            <a:spLocks noGrp="1"/>
          </p:cNvSpPr>
          <p:nvPr>
            <p:ph type="sldNum" sz="quarter" idx="12"/>
          </p:nvPr>
        </p:nvSpPr>
        <p:spPr/>
        <p:txBody>
          <a:bodyPr/>
          <a:lstStyle/>
          <a:p>
            <a:pPr>
              <a:defRPr/>
            </a:pPr>
            <a:fld id="{03C5FD99-C65F-4E59-87D4-F95E0CF1B311}" type="slidenum">
              <a:rPr lang="ja-JP" altLang="en-US" smtClean="0"/>
              <a:pPr>
                <a:defRPr/>
              </a:pPr>
              <a:t>‹#›</a:t>
            </a:fld>
            <a:endParaRPr lang="ja-JP" altLang="en-US" dirty="0"/>
          </a:p>
        </p:txBody>
      </p:sp>
    </p:spTree>
    <p:extLst>
      <p:ext uri="{BB962C8B-B14F-4D97-AF65-F5344CB8AC3E}">
        <p14:creationId xmlns:p14="http://schemas.microsoft.com/office/powerpoint/2010/main" val="21642847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fld id="{718B83CC-F990-4F02-BD10-051D7B1420AA}" type="datetimeFigureOut">
              <a:rPr lang="ja-JP" altLang="en-US" smtClean="0"/>
              <a:pPr>
                <a:defRPr/>
              </a:pPr>
              <a:t>2021/7/7</a:t>
            </a:fld>
            <a:endParaRPr lang="ja-JP" altLang="en-US" dirty="0"/>
          </a:p>
        </p:txBody>
      </p:sp>
      <p:sp>
        <p:nvSpPr>
          <p:cNvPr id="5" name="フッター プレースホルダー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ja-JP" altLang="en-US" dirty="0"/>
          </a:p>
        </p:txBody>
      </p:sp>
      <p:sp>
        <p:nvSpPr>
          <p:cNvPr id="6" name="スライド番号プレースホルダー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E6E3DE18-CAC0-48BD-9A77-C3CEB9B77BE4}" type="slidenum">
              <a:rPr lang="ja-JP" altLang="en-US" smtClean="0"/>
              <a:pPr>
                <a:defRPr/>
              </a:pPr>
              <a:t>‹#›</a:t>
            </a:fld>
            <a:endParaRPr lang="ja-JP" altLang="en-US" dirty="0"/>
          </a:p>
        </p:txBody>
      </p:sp>
    </p:spTree>
    <p:extLst>
      <p:ext uri="{BB962C8B-B14F-4D97-AF65-F5344CB8AC3E}">
        <p14:creationId xmlns:p14="http://schemas.microsoft.com/office/powerpoint/2010/main" val="406559256"/>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9"/>
          <p:cNvPicPr>
            <a:picLocks noChangeArrowheads="1"/>
          </p:cNvPicPr>
          <p:nvPr/>
        </p:nvPicPr>
        <p:blipFill>
          <a:blip r:embed="rId2" cstate="print"/>
          <a:srcRect/>
          <a:stretch>
            <a:fillRect/>
          </a:stretch>
        </p:blipFill>
        <p:spPr bwMode="auto">
          <a:xfrm>
            <a:off x="2771775" y="3617913"/>
            <a:ext cx="6372225" cy="98425"/>
          </a:xfrm>
          <a:prstGeom prst="rect">
            <a:avLst/>
          </a:prstGeom>
          <a:noFill/>
          <a:ln w="9525">
            <a:noFill/>
            <a:miter lim="800000"/>
            <a:headEnd/>
            <a:tailEnd/>
          </a:ln>
        </p:spPr>
      </p:pic>
      <p:sp>
        <p:nvSpPr>
          <p:cNvPr id="11" name="正方形/長方形 10"/>
          <p:cNvSpPr/>
          <p:nvPr/>
        </p:nvSpPr>
        <p:spPr>
          <a:xfrm>
            <a:off x="0" y="6308725"/>
            <a:ext cx="9144000" cy="576263"/>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dirty="0"/>
          </a:p>
        </p:txBody>
      </p:sp>
      <p:sp>
        <p:nvSpPr>
          <p:cNvPr id="15365" name="Rectangle 3"/>
          <p:cNvSpPr>
            <a:spLocks noGrp="1" noChangeArrowheads="1"/>
          </p:cNvSpPr>
          <p:nvPr>
            <p:ph type="subTitle" idx="1"/>
          </p:nvPr>
        </p:nvSpPr>
        <p:spPr>
          <a:xfrm>
            <a:off x="4427984" y="3817924"/>
            <a:ext cx="4609083" cy="518243"/>
          </a:xfrm>
        </p:spPr>
        <p:txBody>
          <a:bodyPr/>
          <a:lstStyle/>
          <a:p>
            <a:pPr algn="r" eaLnBrk="1" hangingPunct="1"/>
            <a:endParaRPr lang="en-US" altLang="ja-JP" sz="2400" dirty="0">
              <a:solidFill>
                <a:srgbClr val="898989"/>
              </a:solidFill>
              <a:latin typeface="A-OTF 新ゴ Pro B" pitchFamily="34" charset="-128"/>
              <a:ea typeface="A-OTF 新ゴ Pro B" pitchFamily="34" charset="-128"/>
            </a:endParaRPr>
          </a:p>
        </p:txBody>
      </p:sp>
      <p:sp>
        <p:nvSpPr>
          <p:cNvPr id="12" name="Rectangle 2"/>
          <p:cNvSpPr>
            <a:spLocks noChangeArrowheads="1"/>
          </p:cNvSpPr>
          <p:nvPr/>
        </p:nvSpPr>
        <p:spPr bwMode="auto">
          <a:xfrm>
            <a:off x="1143696" y="2713268"/>
            <a:ext cx="7917225" cy="673423"/>
          </a:xfrm>
          <a:prstGeom prst="rect">
            <a:avLst/>
          </a:prstGeom>
          <a:noFill/>
          <a:ln w="9525">
            <a:noFill/>
            <a:miter lim="800000"/>
            <a:headEnd/>
            <a:tailEnd/>
          </a:ln>
        </p:spPr>
        <p:txBody>
          <a:bodyPr anchor="ctr"/>
          <a:lstStyle/>
          <a:p>
            <a:pPr algn="r"/>
            <a:r>
              <a:rPr lang="ja-JP" altLang="en-US" sz="2800" dirty="0">
                <a:latin typeface="A-OTF 新ゴ Pro B" pitchFamily="34" charset="-128"/>
                <a:ea typeface="A-OTF 新ゴ Pro B" pitchFamily="34" charset="-128"/>
              </a:rPr>
              <a:t>コロナ感染防止支援事業（仮称）</a:t>
            </a:r>
            <a:endParaRPr lang="en-US" altLang="ja-JP" sz="2800" dirty="0">
              <a:latin typeface="A-OTF 新ゴ Pro B" pitchFamily="34" charset="-128"/>
              <a:ea typeface="A-OTF 新ゴ Pro B" pitchFamily="34" charset="-128"/>
            </a:endParaRPr>
          </a:p>
        </p:txBody>
      </p:sp>
      <p:sp>
        <p:nvSpPr>
          <p:cNvPr id="8" name="防疫施設としての宿泊施設活用と、GoToトラベル再開までの観光業支援">
            <a:extLst>
              <a:ext uri="{FF2B5EF4-FFF2-40B4-BE49-F238E27FC236}">
                <a16:creationId xmlns:a16="http://schemas.microsoft.com/office/drawing/2014/main" id="{D37E4824-AB19-4FE3-AF09-1417121FB13A}"/>
              </a:ext>
            </a:extLst>
          </p:cNvPr>
          <p:cNvSpPr txBox="1">
            <a:spLocks/>
          </p:cNvSpPr>
          <p:nvPr/>
        </p:nvSpPr>
        <p:spPr>
          <a:xfrm>
            <a:off x="2123728" y="3269245"/>
            <a:ext cx="7128792" cy="274603"/>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kumimoji="1" sz="52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fontAlgn="auto">
              <a:spcAft>
                <a:spcPts val="0"/>
              </a:spcAft>
            </a:pPr>
            <a:r>
              <a:rPr lang="ja-JP" altLang="en-US" sz="1600" dirty="0"/>
              <a:t>（防疫施設</a:t>
            </a:r>
            <a:r>
              <a:rPr lang="ja-JP" altLang="en-US" sz="1600" dirty="0">
                <a:solidFill>
                  <a:srgbClr val="FF0000"/>
                </a:solidFill>
              </a:rPr>
              <a:t>等</a:t>
            </a:r>
            <a:r>
              <a:rPr lang="ja-JP" altLang="en-US" sz="1600" dirty="0"/>
              <a:t>としての宿泊施設活用と、</a:t>
            </a:r>
            <a:r>
              <a:rPr lang="en-US" altLang="ja-JP" sz="1600" dirty="0" err="1"/>
              <a:t>GoTo</a:t>
            </a:r>
            <a:r>
              <a:rPr lang="ja-JP" altLang="en-US" sz="1600" dirty="0"/>
              <a:t>トラベル再開までの観光業支援）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a:xfrm>
            <a:off x="14288" y="131763"/>
            <a:ext cx="6933976" cy="376237"/>
          </a:xfrm>
        </p:spPr>
        <p:txBody>
          <a:bodyPr>
            <a:normAutofit fontScale="90000"/>
          </a:bodyPr>
          <a:lstStyle/>
          <a:p>
            <a:pPr algn="l" eaLnBrk="1" hangingPunct="1"/>
            <a:r>
              <a:rPr lang="ja-JP" altLang="en-US" sz="2400" dirty="0">
                <a:solidFill>
                  <a:schemeClr val="accent5">
                    <a:lumMod val="75000"/>
                  </a:schemeClr>
                </a:solidFill>
                <a:latin typeface="A-OTF 新ゴ Pro B" pitchFamily="34" charset="-128"/>
                <a:ea typeface="A-OTF 新ゴ Pro B" pitchFamily="34" charset="-128"/>
              </a:rPr>
              <a:t>■事業概要</a:t>
            </a:r>
          </a:p>
        </p:txBody>
      </p:sp>
      <p:sp>
        <p:nvSpPr>
          <p:cNvPr id="29" name="Rectangle 5"/>
          <p:cNvSpPr txBox="1">
            <a:spLocks noGrp="1" noChangeArrowheads="1"/>
          </p:cNvSpPr>
          <p:nvPr/>
        </p:nvSpPr>
        <p:spPr bwMode="auto">
          <a:xfrm>
            <a:off x="8748713" y="6597650"/>
            <a:ext cx="360362" cy="215900"/>
          </a:xfrm>
          <a:prstGeom prst="rect">
            <a:avLst/>
          </a:prstGeom>
          <a:noFill/>
          <a:ln w="9525">
            <a:noFill/>
            <a:miter lim="800000"/>
            <a:headEnd/>
            <a:tailEnd/>
          </a:ln>
        </p:spPr>
        <p:txBody>
          <a:bodyPr anchor="ctr"/>
          <a:lstStyle/>
          <a:p>
            <a:pPr algn="ctr"/>
            <a:r>
              <a:rPr lang="en-US" altLang="ja-JP" sz="1200" dirty="0">
                <a:solidFill>
                  <a:srgbClr val="777777"/>
                </a:solidFill>
                <a:latin typeface="Calibri" pitchFamily="34" charset="0"/>
              </a:rPr>
              <a:t>1</a:t>
            </a:r>
          </a:p>
        </p:txBody>
      </p:sp>
      <p:pic>
        <p:nvPicPr>
          <p:cNvPr id="31" name="Picture 24"/>
          <p:cNvPicPr>
            <a:picLocks noChangeArrowheads="1"/>
          </p:cNvPicPr>
          <p:nvPr/>
        </p:nvPicPr>
        <p:blipFill>
          <a:blip r:embed="rId3" cstate="print"/>
          <a:srcRect/>
          <a:stretch>
            <a:fillRect/>
          </a:stretch>
        </p:blipFill>
        <p:spPr bwMode="auto">
          <a:xfrm>
            <a:off x="0" y="620713"/>
            <a:ext cx="9144000" cy="104775"/>
          </a:xfrm>
          <a:prstGeom prst="rect">
            <a:avLst/>
          </a:prstGeom>
          <a:noFill/>
          <a:ln w="9525">
            <a:noFill/>
            <a:miter lim="800000"/>
            <a:headEnd/>
            <a:tailEnd/>
          </a:ln>
        </p:spPr>
      </p:pic>
      <p:sp>
        <p:nvSpPr>
          <p:cNvPr id="8" name="感染拡大防止の観点から、家族（同居人）に感染者が出た場合の防疫施設としてホテルや民泊利用の定着を図るとともに、医療従事者の負担軽減のための宿泊施設利用や、海外からの帰国者の隔離施設としての利用に関しての支援を目的とする。…">
            <a:extLst>
              <a:ext uri="{FF2B5EF4-FFF2-40B4-BE49-F238E27FC236}">
                <a16:creationId xmlns:a16="http://schemas.microsoft.com/office/drawing/2014/main" id="{499C032D-AE90-4B0E-99C5-26B5734F895F}"/>
              </a:ext>
            </a:extLst>
          </p:cNvPr>
          <p:cNvSpPr txBox="1"/>
          <p:nvPr/>
        </p:nvSpPr>
        <p:spPr>
          <a:xfrm>
            <a:off x="266538" y="620664"/>
            <a:ext cx="8568951" cy="2284408"/>
          </a:xfrm>
          <a:prstGeom prst="rect">
            <a:avLst/>
          </a:prstGeom>
          <a:solidFill>
            <a:srgbClr val="FFFFCC"/>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lgn="l" defTabSz="825500">
              <a:lnSpc>
                <a:spcPct val="150000"/>
              </a:lnSpc>
              <a:defRPr sz="2900">
                <a:solidFill>
                  <a:schemeClr val="accent5">
                    <a:lumOff val="-29866"/>
                  </a:schemeClr>
                </a:solidFill>
              </a:defRPr>
            </a:pPr>
            <a:r>
              <a:rPr lang="ja-JP" altLang="en-US" sz="1200" dirty="0">
                <a:latin typeface="+mn-ea"/>
                <a:ea typeface="+mn-ea"/>
              </a:rPr>
              <a:t>　　</a:t>
            </a:r>
            <a:r>
              <a:rPr sz="1200" dirty="0" err="1">
                <a:latin typeface="+mn-ea"/>
                <a:ea typeface="+mn-ea"/>
              </a:rPr>
              <a:t>家族（同居人）に感染者が出た</a:t>
            </a:r>
            <a:r>
              <a:rPr lang="ja-JP" altLang="en-US" sz="1200" dirty="0">
                <a:latin typeface="+mn-ea"/>
                <a:ea typeface="+mn-ea"/>
              </a:rPr>
              <a:t>場合や海外からの帰国者の一時的な避難施設として、また、</a:t>
            </a:r>
            <a:r>
              <a:rPr sz="1200" dirty="0" err="1">
                <a:latin typeface="+mn-ea"/>
                <a:ea typeface="+mn-ea"/>
              </a:rPr>
              <a:t>医療従事者</a:t>
            </a:r>
            <a:r>
              <a:rPr lang="ja-JP" altLang="en-US" sz="1200" dirty="0">
                <a:latin typeface="+mn-ea"/>
                <a:ea typeface="+mn-ea"/>
              </a:rPr>
              <a:t>を対象とした</a:t>
            </a:r>
            <a:r>
              <a:rPr sz="1200" dirty="0" err="1">
                <a:latin typeface="+mn-ea"/>
                <a:ea typeface="+mn-ea"/>
              </a:rPr>
              <a:t>宿泊施設</a:t>
            </a:r>
            <a:r>
              <a:rPr lang="ja-JP" altLang="en-US" sz="1200" dirty="0">
                <a:latin typeface="+mn-ea"/>
                <a:ea typeface="+mn-ea"/>
              </a:rPr>
              <a:t>として、</a:t>
            </a:r>
            <a:r>
              <a:rPr lang="ja-JP" altLang="en-US" sz="1200" u="sng" dirty="0">
                <a:latin typeface="+mn-ea"/>
                <a:ea typeface="+mn-ea"/>
              </a:rPr>
              <a:t>地元に密着したホテルや民泊を活用する</a:t>
            </a:r>
            <a:r>
              <a:rPr lang="ja-JP" altLang="en-US" sz="1200" dirty="0">
                <a:latin typeface="+mn-ea"/>
                <a:ea typeface="+mn-ea"/>
              </a:rPr>
              <a:t>とともに、</a:t>
            </a:r>
            <a:r>
              <a:rPr lang="ja-JP" altLang="en-US" sz="1200" u="sng" dirty="0">
                <a:latin typeface="+mn-ea"/>
                <a:ea typeface="+mn-ea"/>
              </a:rPr>
              <a:t>その宿泊費の一部を支援する</a:t>
            </a:r>
            <a:r>
              <a:rPr lang="ja-JP" altLang="en-US" sz="1200" dirty="0">
                <a:latin typeface="+mn-ea"/>
                <a:ea typeface="+mn-ea"/>
              </a:rPr>
              <a:t>ことにより、</a:t>
            </a:r>
            <a:r>
              <a:rPr lang="ja-JP" altLang="en-US" sz="1200" u="sng" dirty="0">
                <a:latin typeface="+mn-ea"/>
                <a:ea typeface="+mn-ea"/>
              </a:rPr>
              <a:t>感染拡大防止や経済的負担の軽減を図る。</a:t>
            </a:r>
            <a:endParaRPr lang="en-US" altLang="ja-JP" sz="1200" u="sng" dirty="0">
              <a:latin typeface="+mn-ea"/>
              <a:ea typeface="+mn-ea"/>
            </a:endParaRPr>
          </a:p>
          <a:p>
            <a:pPr algn="l" defTabSz="825500">
              <a:lnSpc>
                <a:spcPct val="150000"/>
              </a:lnSpc>
              <a:defRPr sz="2900">
                <a:solidFill>
                  <a:schemeClr val="accent5">
                    <a:lumOff val="-29866"/>
                  </a:schemeClr>
                </a:solidFill>
              </a:defRPr>
            </a:pPr>
            <a:r>
              <a:rPr lang="ja-JP" altLang="en-US" sz="1200" dirty="0">
                <a:latin typeface="+mn-ea"/>
                <a:ea typeface="+mn-ea"/>
              </a:rPr>
              <a:t>　　</a:t>
            </a:r>
            <a:r>
              <a:rPr lang="ja-JP" altLang="en-US" sz="1200" dirty="0">
                <a:solidFill>
                  <a:srgbClr val="C00000"/>
                </a:solidFill>
                <a:latin typeface="+mn-ea"/>
                <a:ea typeface="+mn-ea"/>
              </a:rPr>
              <a:t>また、</a:t>
            </a:r>
            <a:r>
              <a:rPr lang="ja-JP" altLang="en-US" sz="1200" dirty="0">
                <a:latin typeface="+mn-ea"/>
                <a:ea typeface="+mn-ea"/>
              </a:rPr>
              <a:t>宿泊施設におけるリモートワークや（県域内の）</a:t>
            </a:r>
            <a:r>
              <a:rPr sz="1200" dirty="0" err="1">
                <a:latin typeface="+mn-ea"/>
                <a:ea typeface="+mn-ea"/>
              </a:rPr>
              <a:t>マイクロツーリズム</a:t>
            </a:r>
            <a:r>
              <a:rPr lang="ja-JP" altLang="en-US" sz="1200" dirty="0">
                <a:latin typeface="+mn-ea"/>
                <a:ea typeface="+mn-ea"/>
              </a:rPr>
              <a:t>の利用を促進し、</a:t>
            </a:r>
            <a:r>
              <a:rPr sz="1200" u="sng" dirty="0">
                <a:latin typeface="+mn-ea"/>
                <a:ea typeface="+mn-ea"/>
              </a:rPr>
              <a:t>「</a:t>
            </a:r>
            <a:r>
              <a:rPr sz="1200" u="sng" dirty="0" err="1">
                <a:latin typeface="+mn-ea"/>
                <a:ea typeface="+mn-ea"/>
              </a:rPr>
              <a:t>コロナ渦での宿泊施設の活用方法」や「感染者を増やさない旅のスタイル」を定着</a:t>
            </a:r>
            <a:r>
              <a:rPr sz="1200" dirty="0" err="1">
                <a:latin typeface="+mn-ea"/>
                <a:ea typeface="+mn-ea"/>
              </a:rPr>
              <a:t>させ</a:t>
            </a:r>
            <a:r>
              <a:rPr lang="ja-JP" altLang="en-US" sz="1200" dirty="0">
                <a:latin typeface="+mn-ea"/>
                <a:ea typeface="+mn-ea"/>
              </a:rPr>
              <a:t>、現</a:t>
            </a:r>
            <a:r>
              <a:rPr sz="1200" dirty="0" err="1">
                <a:latin typeface="+mn-ea"/>
                <a:ea typeface="+mn-ea"/>
              </a:rPr>
              <a:t>在危機的な状況</a:t>
            </a:r>
            <a:r>
              <a:rPr lang="ja-JP" altLang="en-US" sz="1200" dirty="0">
                <a:latin typeface="+mn-ea"/>
                <a:ea typeface="+mn-ea"/>
              </a:rPr>
              <a:t>にある</a:t>
            </a:r>
            <a:r>
              <a:rPr sz="1200" dirty="0" err="1">
                <a:latin typeface="+mn-ea"/>
                <a:ea typeface="+mn-ea"/>
              </a:rPr>
              <a:t>観光関連事業</a:t>
            </a:r>
            <a:r>
              <a:rPr lang="ja-JP" altLang="en-US" sz="1200" dirty="0">
                <a:latin typeface="+mn-ea"/>
                <a:ea typeface="+mn-ea"/>
              </a:rPr>
              <a:t>の支援に繋げる。</a:t>
            </a:r>
            <a:endParaRPr lang="en-US" altLang="ja-JP" sz="1200" dirty="0">
              <a:latin typeface="+mn-ea"/>
              <a:ea typeface="+mn-ea"/>
            </a:endParaRPr>
          </a:p>
          <a:p>
            <a:pPr defTabSz="825500">
              <a:lnSpc>
                <a:spcPct val="150000"/>
              </a:lnSpc>
              <a:defRPr sz="2900">
                <a:solidFill>
                  <a:schemeClr val="accent5">
                    <a:lumOff val="-29866"/>
                  </a:schemeClr>
                </a:solidFill>
              </a:defRPr>
            </a:pPr>
            <a:r>
              <a:rPr lang="ja-JP" altLang="en-US" sz="1200" dirty="0">
                <a:latin typeface="+mn-ea"/>
                <a:ea typeface="+mn-ea"/>
              </a:rPr>
              <a:t>　　</a:t>
            </a:r>
            <a:r>
              <a:rPr lang="ja-JP" altLang="en-US" sz="1200" dirty="0">
                <a:solidFill>
                  <a:srgbClr val="C00000"/>
                </a:solidFill>
                <a:latin typeface="+mn-ea"/>
                <a:ea typeface="+mn-ea"/>
              </a:rPr>
              <a:t>併せて、</a:t>
            </a:r>
            <a:r>
              <a:rPr lang="ja-JP" altLang="en-US" sz="1200" u="sng" dirty="0">
                <a:solidFill>
                  <a:srgbClr val="C00000"/>
                </a:solidFill>
                <a:latin typeface="+mj-ea"/>
                <a:ea typeface="+mj-ea"/>
              </a:rPr>
              <a:t>自然災害などにおける避難場所としても利用することにより、災害避難者への「密を避ける」、「良好な衛生環境」といった条件を確保できる避難場所</a:t>
            </a:r>
            <a:r>
              <a:rPr lang="ja-JP" altLang="en-US" sz="1200" dirty="0">
                <a:solidFill>
                  <a:srgbClr val="C00000"/>
                </a:solidFill>
                <a:latin typeface="+mj-ea"/>
                <a:ea typeface="+mj-ea"/>
              </a:rPr>
              <a:t>としても活用が可能である。</a:t>
            </a:r>
            <a:endParaRPr lang="ja-JP" altLang="en-US" sz="1200" u="sng" dirty="0">
              <a:solidFill>
                <a:srgbClr val="C00000"/>
              </a:solidFill>
              <a:latin typeface="+mj-ea"/>
              <a:ea typeface="+mj-ea"/>
            </a:endParaRPr>
          </a:p>
          <a:p>
            <a:pPr algn="l" defTabSz="825500">
              <a:lnSpc>
                <a:spcPct val="150000"/>
              </a:lnSpc>
              <a:defRPr sz="2900">
                <a:solidFill>
                  <a:schemeClr val="accent5">
                    <a:lumOff val="-29866"/>
                  </a:schemeClr>
                </a:solidFill>
              </a:defRPr>
            </a:pPr>
            <a:endParaRPr sz="1200" dirty="0">
              <a:latin typeface="+mn-ea"/>
              <a:ea typeface="+mn-ea"/>
            </a:endParaRPr>
          </a:p>
        </p:txBody>
      </p:sp>
      <p:sp>
        <p:nvSpPr>
          <p:cNvPr id="9" name="家族内（同居人）に感染者が出て自宅療養となった場合、高齢者・基礎疾患を持つご家族・妊婦など、家庭内感染防止のための一時的な避難施設としての宿泊施設利用に関し、宿泊代金のうち１人１泊3,000円を上限に割引。…">
            <a:extLst>
              <a:ext uri="{FF2B5EF4-FFF2-40B4-BE49-F238E27FC236}">
                <a16:creationId xmlns:a16="http://schemas.microsoft.com/office/drawing/2014/main" id="{A2FC05BC-3ED6-423E-9B78-97DD4805D499}"/>
              </a:ext>
            </a:extLst>
          </p:cNvPr>
          <p:cNvSpPr txBox="1"/>
          <p:nvPr/>
        </p:nvSpPr>
        <p:spPr>
          <a:xfrm>
            <a:off x="266537" y="2922075"/>
            <a:ext cx="8568952" cy="2503249"/>
          </a:xfrm>
          <a:prstGeom prst="rect">
            <a:avLst/>
          </a:prstGeom>
          <a:ln w="25400">
            <a:solidFill>
              <a:srgbClr val="2540CF"/>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lgn="l">
              <a:buSzPct val="123000"/>
              <a:defRPr sz="2900">
                <a:solidFill>
                  <a:srgbClr val="000000"/>
                </a:solidFill>
              </a:defRPr>
            </a:pPr>
            <a:r>
              <a:rPr lang="en-US" altLang="ja-JP" sz="1200" dirty="0">
                <a:latin typeface="+mj-ea"/>
                <a:ea typeface="+mj-ea"/>
              </a:rPr>
              <a:t>《</a:t>
            </a:r>
            <a:r>
              <a:rPr lang="ja-JP" altLang="en-US" sz="1200" dirty="0">
                <a:latin typeface="+mj-ea"/>
                <a:ea typeface="+mj-ea"/>
              </a:rPr>
              <a:t>制度（案）</a:t>
            </a:r>
            <a:r>
              <a:rPr lang="en-US" altLang="ja-JP" sz="1200" dirty="0">
                <a:latin typeface="+mj-ea"/>
                <a:ea typeface="+mj-ea"/>
              </a:rPr>
              <a:t>》</a:t>
            </a:r>
            <a:r>
              <a:rPr sz="1200" dirty="0">
                <a:latin typeface="+mj-ea"/>
                <a:ea typeface="+mj-ea"/>
              </a:rPr>
              <a:t> </a:t>
            </a:r>
            <a:endParaRPr lang="en-US" sz="1200" dirty="0">
              <a:latin typeface="+mj-ea"/>
              <a:ea typeface="+mj-ea"/>
            </a:endParaRPr>
          </a:p>
          <a:p>
            <a:pPr algn="l">
              <a:buSzPct val="123000"/>
              <a:defRPr sz="2900">
                <a:solidFill>
                  <a:srgbClr val="000000"/>
                </a:solidFill>
              </a:defRPr>
            </a:pPr>
            <a:endParaRPr lang="en-US" sz="1200" dirty="0">
              <a:latin typeface="+mj-ea"/>
              <a:ea typeface="+mj-ea"/>
            </a:endParaRPr>
          </a:p>
          <a:p>
            <a:pPr marL="368300" indent="-368300" algn="l">
              <a:buSzPct val="123000"/>
              <a:buChar char="○"/>
              <a:defRPr sz="2900">
                <a:solidFill>
                  <a:srgbClr val="000000"/>
                </a:solidFill>
              </a:defRPr>
            </a:pPr>
            <a:r>
              <a:rPr sz="1200" dirty="0">
                <a:latin typeface="+mn-ea"/>
                <a:ea typeface="+mn-ea"/>
              </a:rPr>
              <a:t>家族内（同居人）に感染者が出て自宅療養となった場合、</a:t>
            </a:r>
            <a:r>
              <a:rPr sz="1200" u="sng" dirty="0">
                <a:latin typeface="+mn-ea"/>
                <a:ea typeface="+mn-ea"/>
              </a:rPr>
              <a:t>高齢者・基礎疾患を持つご家族・妊婦など、家庭内感染防止のための一時的な避難施設としての宿泊施設利用</a:t>
            </a:r>
            <a:r>
              <a:rPr sz="1200" dirty="0">
                <a:latin typeface="+mn-ea"/>
                <a:ea typeface="+mn-ea"/>
              </a:rPr>
              <a:t>に関し、宿泊代金のうち</a:t>
            </a:r>
            <a:r>
              <a:rPr sz="1200" dirty="0">
                <a:solidFill>
                  <a:srgbClr val="FF0000"/>
                </a:solidFill>
                <a:latin typeface="+mn-ea"/>
                <a:ea typeface="+mn-ea"/>
              </a:rPr>
              <a:t>１人１泊</a:t>
            </a:r>
            <a:r>
              <a:rPr lang="en-US" altLang="ja-JP" sz="1200" dirty="0">
                <a:solidFill>
                  <a:srgbClr val="FF0000"/>
                </a:solidFill>
                <a:latin typeface="+mn-ea"/>
                <a:ea typeface="+mn-ea"/>
              </a:rPr>
              <a:t>3,000</a:t>
            </a:r>
            <a:r>
              <a:rPr sz="1200" dirty="0">
                <a:solidFill>
                  <a:srgbClr val="FF0000"/>
                </a:solidFill>
                <a:latin typeface="+mn-ea"/>
                <a:ea typeface="+mn-ea"/>
              </a:rPr>
              <a:t>円</a:t>
            </a:r>
            <a:r>
              <a:rPr sz="1200" dirty="0">
                <a:latin typeface="+mn-ea"/>
                <a:ea typeface="+mn-ea"/>
              </a:rPr>
              <a:t>を上限に割引。</a:t>
            </a:r>
          </a:p>
          <a:p>
            <a:pPr algn="l">
              <a:defRPr sz="2900">
                <a:solidFill>
                  <a:srgbClr val="000000"/>
                </a:solidFill>
              </a:defRPr>
            </a:pPr>
            <a:endParaRPr sz="1200" dirty="0">
              <a:latin typeface="+mn-ea"/>
              <a:ea typeface="+mn-ea"/>
            </a:endParaRPr>
          </a:p>
          <a:p>
            <a:pPr marL="368300" indent="-368300">
              <a:buSzPct val="123000"/>
              <a:buFontTx/>
              <a:buChar char="○"/>
              <a:defRPr sz="2900">
                <a:solidFill>
                  <a:srgbClr val="000000"/>
                </a:solidFill>
              </a:defRPr>
            </a:pPr>
            <a:r>
              <a:rPr lang="ja-JP" altLang="en-US" sz="1200" dirty="0">
                <a:latin typeface="+mn-ea"/>
                <a:ea typeface="+mn-ea"/>
              </a:rPr>
              <a:t>海外からの帰国者の一時隔離の為の宿泊施設利用に関し、</a:t>
            </a:r>
            <a:r>
              <a:rPr lang="ja-JP" altLang="en-US" sz="1200" dirty="0">
                <a:solidFill>
                  <a:srgbClr val="FF0000"/>
                </a:solidFill>
                <a:latin typeface="+mn-ea"/>
                <a:ea typeface="+mn-ea"/>
              </a:rPr>
              <a:t>１人１泊</a:t>
            </a:r>
            <a:r>
              <a:rPr lang="en-US" altLang="ja-JP" sz="1200" dirty="0">
                <a:solidFill>
                  <a:srgbClr val="FF0000"/>
                </a:solidFill>
                <a:latin typeface="+mn-ea"/>
                <a:ea typeface="+mn-ea"/>
              </a:rPr>
              <a:t> 3,000</a:t>
            </a:r>
            <a:r>
              <a:rPr lang="ja-JP" altLang="en-US" sz="1200" dirty="0">
                <a:solidFill>
                  <a:srgbClr val="FF0000"/>
                </a:solidFill>
                <a:latin typeface="+mn-ea"/>
                <a:ea typeface="+mn-ea"/>
              </a:rPr>
              <a:t>円</a:t>
            </a:r>
            <a:r>
              <a:rPr lang="ja-JP" altLang="en-US" sz="1200" dirty="0">
                <a:latin typeface="+mn-ea"/>
                <a:ea typeface="+mn-ea"/>
              </a:rPr>
              <a:t>を上限に割引。</a:t>
            </a:r>
            <a:endParaRPr lang="en-US" altLang="ja-JP" sz="1200" dirty="0">
              <a:latin typeface="+mn-ea"/>
              <a:ea typeface="+mn-ea"/>
            </a:endParaRPr>
          </a:p>
          <a:p>
            <a:pPr>
              <a:buSzPct val="123000"/>
              <a:defRPr sz="2900">
                <a:solidFill>
                  <a:srgbClr val="000000"/>
                </a:solidFill>
              </a:defRPr>
            </a:pPr>
            <a:endParaRPr lang="ja-JP" altLang="en-US" sz="1200" dirty="0">
              <a:latin typeface="+mn-ea"/>
              <a:ea typeface="+mn-ea"/>
            </a:endParaRPr>
          </a:p>
          <a:p>
            <a:pPr marL="368300" indent="-368300" algn="l">
              <a:buSzPct val="123000"/>
              <a:buChar char="○"/>
              <a:defRPr sz="2900">
                <a:solidFill>
                  <a:srgbClr val="000000"/>
                </a:solidFill>
              </a:defRPr>
            </a:pPr>
            <a:r>
              <a:rPr sz="1200" dirty="0">
                <a:latin typeface="+mn-ea"/>
                <a:ea typeface="+mn-ea"/>
              </a:rPr>
              <a:t>現在、医療従事者の方々は、ハードワークを強いられ、様々な理由で自宅に帰りにくい状況にあり、医療従事者の方の宿泊施設利用に関し、</a:t>
            </a:r>
            <a:r>
              <a:rPr sz="1200" dirty="0">
                <a:solidFill>
                  <a:srgbClr val="FF0000"/>
                </a:solidFill>
                <a:latin typeface="+mn-ea"/>
                <a:ea typeface="+mn-ea"/>
              </a:rPr>
              <a:t>１人１泊</a:t>
            </a:r>
            <a:r>
              <a:rPr lang="en-US" altLang="ja-JP" sz="1200" dirty="0">
                <a:solidFill>
                  <a:srgbClr val="FF0000"/>
                </a:solidFill>
                <a:latin typeface="+mn-ea"/>
                <a:ea typeface="+mn-ea"/>
              </a:rPr>
              <a:t>3,000</a:t>
            </a:r>
            <a:r>
              <a:rPr sz="1200" dirty="0">
                <a:solidFill>
                  <a:srgbClr val="FF0000"/>
                </a:solidFill>
                <a:latin typeface="+mn-ea"/>
                <a:ea typeface="+mn-ea"/>
              </a:rPr>
              <a:t>円</a:t>
            </a:r>
            <a:r>
              <a:rPr sz="1200" dirty="0">
                <a:latin typeface="+mn-ea"/>
                <a:ea typeface="+mn-ea"/>
              </a:rPr>
              <a:t>を上限に割引。（</a:t>
            </a:r>
            <a:r>
              <a:rPr sz="1200" dirty="0" err="1">
                <a:latin typeface="+mn-ea"/>
                <a:ea typeface="+mn-ea"/>
              </a:rPr>
              <a:t>各自治体の支援の併用可能とする</a:t>
            </a:r>
            <a:r>
              <a:rPr sz="1200" dirty="0">
                <a:latin typeface="+mn-ea"/>
                <a:ea typeface="+mn-ea"/>
              </a:rPr>
              <a:t>。）</a:t>
            </a:r>
          </a:p>
          <a:p>
            <a:pPr algn="l">
              <a:defRPr sz="2900">
                <a:solidFill>
                  <a:srgbClr val="000000"/>
                </a:solidFill>
              </a:defRPr>
            </a:pPr>
            <a:endParaRPr sz="1200" dirty="0">
              <a:latin typeface="+mn-ea"/>
              <a:ea typeface="+mn-ea"/>
            </a:endParaRPr>
          </a:p>
          <a:p>
            <a:pPr algn="l">
              <a:defRPr sz="2900">
                <a:solidFill>
                  <a:srgbClr val="000000"/>
                </a:solidFill>
              </a:defRPr>
            </a:pPr>
            <a:endParaRPr sz="1200" dirty="0">
              <a:latin typeface="+mn-ea"/>
              <a:ea typeface="+mn-ea"/>
            </a:endParaRPr>
          </a:p>
          <a:p>
            <a:pPr marL="368300" indent="-368300" algn="l">
              <a:buSzPct val="123000"/>
              <a:buChar char="○"/>
              <a:defRPr sz="2900">
                <a:solidFill>
                  <a:srgbClr val="000000"/>
                </a:solidFill>
              </a:defRPr>
            </a:pPr>
            <a:r>
              <a:rPr sz="1200" dirty="0" err="1">
                <a:latin typeface="+mn-ea"/>
                <a:ea typeface="+mn-ea"/>
              </a:rPr>
              <a:t>リモートワーク</a:t>
            </a:r>
            <a:r>
              <a:rPr lang="ja-JP" altLang="en-US" sz="1200" dirty="0">
                <a:latin typeface="+mn-ea"/>
                <a:ea typeface="+mn-ea"/>
              </a:rPr>
              <a:t>や日帰り利用など、時間単位での利用の場合、</a:t>
            </a:r>
            <a:r>
              <a:rPr sz="1200" dirty="0">
                <a:solidFill>
                  <a:srgbClr val="FF0000"/>
                </a:solidFill>
                <a:latin typeface="+mn-ea"/>
                <a:ea typeface="+mn-ea"/>
              </a:rPr>
              <a:t>利用代金の５０％</a:t>
            </a:r>
            <a:r>
              <a:rPr sz="1200" dirty="0">
                <a:latin typeface="+mn-ea"/>
                <a:ea typeface="+mn-ea"/>
              </a:rPr>
              <a:t>を割引。</a:t>
            </a:r>
            <a:r>
              <a:rPr sz="1200" dirty="0">
                <a:solidFill>
                  <a:srgbClr val="FF0000"/>
                </a:solidFill>
                <a:latin typeface="+mn-ea"/>
                <a:ea typeface="+mn-ea"/>
              </a:rPr>
              <a:t>１人</a:t>
            </a:r>
            <a:r>
              <a:rPr lang="ja-JP" altLang="en-US" sz="1200" dirty="0">
                <a:solidFill>
                  <a:srgbClr val="FF0000"/>
                </a:solidFill>
                <a:latin typeface="+mn-ea"/>
                <a:ea typeface="+mn-ea"/>
              </a:rPr>
              <a:t>１</a:t>
            </a:r>
            <a:r>
              <a:rPr sz="1200" dirty="0">
                <a:solidFill>
                  <a:srgbClr val="FF0000"/>
                </a:solidFill>
                <a:latin typeface="+mn-ea"/>
                <a:ea typeface="+mn-ea"/>
              </a:rPr>
              <a:t>ヶ月あたり</a:t>
            </a:r>
            <a:r>
              <a:rPr lang="en-US" altLang="ja-JP" sz="1200" dirty="0">
                <a:solidFill>
                  <a:srgbClr val="FF0000"/>
                </a:solidFill>
                <a:latin typeface="+mn-ea"/>
                <a:ea typeface="+mn-ea"/>
              </a:rPr>
              <a:t>20,000</a:t>
            </a:r>
            <a:r>
              <a:rPr sz="1200" dirty="0">
                <a:solidFill>
                  <a:srgbClr val="FF0000"/>
                </a:solidFill>
                <a:latin typeface="+mn-ea"/>
                <a:ea typeface="+mn-ea"/>
              </a:rPr>
              <a:t>円</a:t>
            </a:r>
            <a:r>
              <a:rPr sz="1200" dirty="0">
                <a:solidFill>
                  <a:schemeClr val="accent5">
                    <a:hueOff val="-82419"/>
                    <a:satOff val="-9513"/>
                    <a:lumOff val="-16343"/>
                  </a:schemeClr>
                </a:solidFill>
                <a:latin typeface="+mn-ea"/>
                <a:ea typeface="+mn-ea"/>
              </a:rPr>
              <a:t>が上限</a:t>
            </a:r>
            <a:r>
              <a:rPr sz="1200" dirty="0">
                <a:latin typeface="+mn-ea"/>
                <a:ea typeface="+mn-ea"/>
              </a:rPr>
              <a:t>。</a:t>
            </a:r>
            <a:endParaRPr lang="en-US" sz="1200" dirty="0">
              <a:latin typeface="+mn-ea"/>
              <a:ea typeface="+mn-ea"/>
            </a:endParaRPr>
          </a:p>
          <a:p>
            <a:pPr algn="l">
              <a:buSzPct val="123000"/>
              <a:defRPr sz="2900">
                <a:solidFill>
                  <a:srgbClr val="000000"/>
                </a:solidFill>
              </a:defRPr>
            </a:pPr>
            <a:endParaRPr sz="1200" dirty="0">
              <a:latin typeface="+mj-ea"/>
              <a:ea typeface="+mj-ea"/>
            </a:endParaRPr>
          </a:p>
        </p:txBody>
      </p:sp>
      <p:sp>
        <p:nvSpPr>
          <p:cNvPr id="11" name="GoToトラベル事業参画承認施設で利用可能とする。…">
            <a:extLst>
              <a:ext uri="{FF2B5EF4-FFF2-40B4-BE49-F238E27FC236}">
                <a16:creationId xmlns:a16="http://schemas.microsoft.com/office/drawing/2014/main" id="{64E09B81-039A-4FED-BF94-769D4FB4D068}"/>
              </a:ext>
            </a:extLst>
          </p:cNvPr>
          <p:cNvSpPr txBox="1"/>
          <p:nvPr/>
        </p:nvSpPr>
        <p:spPr>
          <a:xfrm>
            <a:off x="367323" y="5502793"/>
            <a:ext cx="8409353"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gn="l">
              <a:buSzPct val="123000"/>
              <a:defRPr>
                <a:solidFill>
                  <a:schemeClr val="accent5">
                    <a:hueOff val="-82419"/>
                    <a:satOff val="-9513"/>
                    <a:lumOff val="-16343"/>
                  </a:schemeClr>
                </a:solidFill>
              </a:defRPr>
            </a:pPr>
            <a:r>
              <a:rPr lang="en-US" altLang="ja-JP" sz="1200" b="1" dirty="0">
                <a:solidFill>
                  <a:srgbClr val="FF0000"/>
                </a:solidFill>
              </a:rPr>
              <a:t>※</a:t>
            </a:r>
            <a:r>
              <a:rPr lang="ja-JP" altLang="en-US" sz="1200" b="1" dirty="0">
                <a:solidFill>
                  <a:srgbClr val="FF0000"/>
                </a:solidFill>
              </a:rPr>
              <a:t>　割引額の</a:t>
            </a:r>
            <a:r>
              <a:rPr lang="en-US" altLang="ja-JP" sz="1200" b="1" dirty="0">
                <a:solidFill>
                  <a:srgbClr val="FF0000"/>
                </a:solidFill>
              </a:rPr>
              <a:t>3,000</a:t>
            </a:r>
            <a:r>
              <a:rPr lang="ja-JP" altLang="en-US" sz="1200" b="1" dirty="0">
                <a:solidFill>
                  <a:srgbClr val="FF0000"/>
                </a:solidFill>
              </a:rPr>
              <a:t>円及び割引率の</a:t>
            </a:r>
            <a:r>
              <a:rPr lang="en-US" altLang="ja-JP" sz="1200" b="1" dirty="0">
                <a:solidFill>
                  <a:srgbClr val="FF0000"/>
                </a:solidFill>
              </a:rPr>
              <a:t>50</a:t>
            </a:r>
            <a:r>
              <a:rPr lang="ja-JP" altLang="en-US" sz="1200" b="1" dirty="0">
                <a:solidFill>
                  <a:srgbClr val="FF0000"/>
                </a:solidFill>
              </a:rPr>
              <a:t>％は仮定で変更は可能</a:t>
            </a:r>
            <a:endParaRPr lang="en-US" altLang="ja-JP" sz="1200" b="1" dirty="0">
              <a:solidFill>
                <a:srgbClr val="FF0000"/>
              </a:solidFill>
            </a:endParaRPr>
          </a:p>
          <a:p>
            <a:pPr algn="l">
              <a:buSzPct val="123000"/>
              <a:defRPr>
                <a:solidFill>
                  <a:schemeClr val="accent5">
                    <a:hueOff val="-82419"/>
                    <a:satOff val="-9513"/>
                    <a:lumOff val="-16343"/>
                  </a:schemeClr>
                </a:solidFill>
              </a:defRPr>
            </a:pPr>
            <a:r>
              <a:rPr lang="en-US" altLang="ja-JP" sz="1200" b="1" dirty="0">
                <a:solidFill>
                  <a:srgbClr val="FF0000"/>
                </a:solidFill>
              </a:rPr>
              <a:t>※</a:t>
            </a:r>
            <a:r>
              <a:rPr lang="ja-JP" altLang="en-US" sz="1200" b="1" dirty="0">
                <a:solidFill>
                  <a:srgbClr val="FF0000"/>
                </a:solidFill>
              </a:rPr>
              <a:t>　</a:t>
            </a:r>
            <a:r>
              <a:rPr sz="1200" b="1" dirty="0" err="1">
                <a:solidFill>
                  <a:srgbClr val="FF0000"/>
                </a:solidFill>
              </a:rPr>
              <a:t>GoToトラベル事業参画承認施設で利用可能とする</a:t>
            </a:r>
            <a:r>
              <a:rPr sz="1200" b="1" dirty="0">
                <a:solidFill>
                  <a:srgbClr val="FF0000"/>
                </a:solidFill>
              </a:rPr>
              <a:t>。</a:t>
            </a:r>
          </a:p>
          <a:p>
            <a:pPr algn="l">
              <a:buSzPct val="123000"/>
              <a:defRPr>
                <a:solidFill>
                  <a:schemeClr val="accent5">
                    <a:hueOff val="-82419"/>
                    <a:satOff val="-9513"/>
                    <a:lumOff val="-16343"/>
                  </a:schemeClr>
                </a:solidFill>
              </a:defRPr>
            </a:pPr>
            <a:r>
              <a:rPr lang="en-US" altLang="ja-JP" sz="1200" b="1" dirty="0">
                <a:solidFill>
                  <a:srgbClr val="FF0000"/>
                </a:solidFill>
              </a:rPr>
              <a:t>※</a:t>
            </a:r>
            <a:r>
              <a:rPr lang="ja-JP" altLang="en-US" sz="1200" b="1" dirty="0">
                <a:solidFill>
                  <a:srgbClr val="FF0000"/>
                </a:solidFill>
              </a:rPr>
              <a:t>　</a:t>
            </a:r>
            <a:r>
              <a:rPr sz="1200" b="1" dirty="0" err="1">
                <a:solidFill>
                  <a:srgbClr val="FF0000"/>
                </a:solidFill>
              </a:rPr>
              <a:t>一定の割引率ではなく割引額にすることで、高級な宿泊施設に人気が集中することを抑え、低価格な宿泊施設の利用も促す</a:t>
            </a:r>
            <a:r>
              <a:rPr sz="1200" b="1" dirty="0">
                <a:solidFill>
                  <a:srgbClr val="FF0000"/>
                </a:solidFill>
              </a:rPr>
              <a:t>。</a:t>
            </a:r>
            <a:endParaRPr lang="en-US" sz="1200" b="1" dirty="0">
              <a:solidFill>
                <a:srgbClr val="FF0000"/>
              </a:solidFill>
            </a:endParaRPr>
          </a:p>
          <a:p>
            <a:pPr algn="l">
              <a:defRPr>
                <a:solidFill>
                  <a:schemeClr val="accent5">
                    <a:hueOff val="-82419"/>
                    <a:satOff val="-9513"/>
                    <a:lumOff val="-16343"/>
                  </a:schemeClr>
                </a:solidFill>
              </a:defRPr>
            </a:pPr>
            <a:r>
              <a:rPr lang="ja-JP" altLang="en-US" sz="1200" b="1" dirty="0">
                <a:solidFill>
                  <a:srgbClr val="FF0000"/>
                </a:solidFill>
              </a:rPr>
              <a:t>　　</a:t>
            </a:r>
            <a:r>
              <a:rPr sz="1200" b="1" dirty="0">
                <a:solidFill>
                  <a:srgbClr val="FF0000"/>
                </a:solidFill>
              </a:rPr>
              <a:t>（</a:t>
            </a:r>
            <a:r>
              <a:rPr sz="1200" b="1" dirty="0" err="1">
                <a:solidFill>
                  <a:srgbClr val="FF0000"/>
                </a:solidFill>
              </a:rPr>
              <a:t>割引利率や割引額は検討後、決定する事とする</a:t>
            </a:r>
            <a:r>
              <a:rPr sz="1200" b="1" dirty="0">
                <a:solidFill>
                  <a:srgbClr val="FF0000"/>
                </a:solidFill>
              </a:rPr>
              <a:t>。）</a:t>
            </a:r>
            <a:endParaRPr lang="en-US" sz="1200" b="1" dirty="0">
              <a:solidFill>
                <a:srgbClr val="FF0000"/>
              </a:solidFill>
            </a:endParaRPr>
          </a:p>
          <a:p>
            <a:pPr algn="l">
              <a:defRPr>
                <a:solidFill>
                  <a:schemeClr val="accent5">
                    <a:hueOff val="-82419"/>
                    <a:satOff val="-9513"/>
                    <a:lumOff val="-16343"/>
                  </a:schemeClr>
                </a:solidFill>
              </a:defRPr>
            </a:pPr>
            <a:r>
              <a:rPr lang="en-US" altLang="ja-JP" sz="1200" b="1" dirty="0">
                <a:solidFill>
                  <a:srgbClr val="FF0000"/>
                </a:solidFill>
              </a:rPr>
              <a:t>※</a:t>
            </a:r>
            <a:r>
              <a:rPr lang="ja-JP" altLang="en-US" sz="1200" b="1" dirty="0">
                <a:solidFill>
                  <a:srgbClr val="FF0000"/>
                </a:solidFill>
              </a:rPr>
              <a:t>　宿泊以外のサービス利用については割引を適応する</a:t>
            </a:r>
            <a:endParaRPr sz="1200" b="1" dirty="0">
              <a:solidFill>
                <a:srgbClr val="FF0000"/>
              </a:solidFill>
            </a:endParaRPr>
          </a:p>
        </p:txBody>
      </p:sp>
    </p:spTree>
    <p:extLst>
      <p:ext uri="{BB962C8B-B14F-4D97-AF65-F5344CB8AC3E}">
        <p14:creationId xmlns:p14="http://schemas.microsoft.com/office/powerpoint/2010/main" val="4625646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a:xfrm>
            <a:off x="14288" y="131763"/>
            <a:ext cx="6933976" cy="376237"/>
          </a:xfrm>
        </p:spPr>
        <p:txBody>
          <a:bodyPr>
            <a:normAutofit fontScale="90000"/>
          </a:bodyPr>
          <a:lstStyle/>
          <a:p>
            <a:pPr algn="l" eaLnBrk="1" hangingPunct="1"/>
            <a:r>
              <a:rPr lang="ja-JP" altLang="en-US" sz="2400" dirty="0">
                <a:solidFill>
                  <a:schemeClr val="accent5">
                    <a:lumMod val="75000"/>
                  </a:schemeClr>
                </a:solidFill>
                <a:latin typeface="A-OTF 新ゴ Pro B" pitchFamily="34" charset="-128"/>
                <a:ea typeface="A-OTF 新ゴ Pro B" pitchFamily="34" charset="-128"/>
              </a:rPr>
              <a:t>■支援額の例（案）</a:t>
            </a:r>
          </a:p>
        </p:txBody>
      </p:sp>
      <p:sp>
        <p:nvSpPr>
          <p:cNvPr id="29" name="Rectangle 5"/>
          <p:cNvSpPr txBox="1">
            <a:spLocks noGrp="1" noChangeArrowheads="1"/>
          </p:cNvSpPr>
          <p:nvPr/>
        </p:nvSpPr>
        <p:spPr bwMode="auto">
          <a:xfrm>
            <a:off x="8748713" y="6597650"/>
            <a:ext cx="360362" cy="215900"/>
          </a:xfrm>
          <a:prstGeom prst="rect">
            <a:avLst/>
          </a:prstGeom>
          <a:noFill/>
          <a:ln w="9525">
            <a:noFill/>
            <a:miter lim="800000"/>
            <a:headEnd/>
            <a:tailEnd/>
          </a:ln>
        </p:spPr>
        <p:txBody>
          <a:bodyPr anchor="ctr"/>
          <a:lstStyle/>
          <a:p>
            <a:pPr algn="ctr"/>
            <a:r>
              <a:rPr lang="en-US" altLang="ja-JP" sz="1200" dirty="0">
                <a:solidFill>
                  <a:srgbClr val="777777"/>
                </a:solidFill>
                <a:latin typeface="Calibri" pitchFamily="34" charset="0"/>
              </a:rPr>
              <a:t>2</a:t>
            </a:r>
          </a:p>
        </p:txBody>
      </p:sp>
      <p:pic>
        <p:nvPicPr>
          <p:cNvPr id="31" name="Picture 24"/>
          <p:cNvPicPr>
            <a:picLocks noChangeArrowheads="1"/>
          </p:cNvPicPr>
          <p:nvPr/>
        </p:nvPicPr>
        <p:blipFill>
          <a:blip r:embed="rId3" cstate="print"/>
          <a:srcRect/>
          <a:stretch>
            <a:fillRect/>
          </a:stretch>
        </p:blipFill>
        <p:spPr bwMode="auto">
          <a:xfrm>
            <a:off x="0" y="620713"/>
            <a:ext cx="9144000" cy="104775"/>
          </a:xfrm>
          <a:prstGeom prst="rect">
            <a:avLst/>
          </a:prstGeom>
          <a:noFill/>
          <a:ln w="9525">
            <a:noFill/>
            <a:miter lim="800000"/>
            <a:headEnd/>
            <a:tailEnd/>
          </a:ln>
        </p:spPr>
      </p:pic>
      <p:sp>
        <p:nvSpPr>
          <p:cNvPr id="27" name="家庭内感染防止のための一時的な避難施設としての宿泊施設利用…">
            <a:extLst>
              <a:ext uri="{FF2B5EF4-FFF2-40B4-BE49-F238E27FC236}">
                <a16:creationId xmlns:a16="http://schemas.microsoft.com/office/drawing/2014/main" id="{1BD58301-AC37-41CB-99B2-7212E05C3BC0}"/>
              </a:ext>
            </a:extLst>
          </p:cNvPr>
          <p:cNvSpPr txBox="1"/>
          <p:nvPr/>
        </p:nvSpPr>
        <p:spPr>
          <a:xfrm>
            <a:off x="142961" y="1455467"/>
            <a:ext cx="5467682" cy="7489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marL="368300" indent="-368300" algn="l">
              <a:buSzPct val="123000"/>
              <a:buChar char="○"/>
              <a:defRPr sz="2900">
                <a:solidFill>
                  <a:srgbClr val="000000"/>
                </a:solidFill>
              </a:defRPr>
            </a:pPr>
            <a:r>
              <a:rPr sz="1400" dirty="0" err="1">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mj-ea"/>
                <a:ea typeface="+mj-ea"/>
              </a:rPr>
              <a:t>家庭内感染防止のための一時的な避難施設としての</a:t>
            </a:r>
            <a:endParaRPr lang="en-US" sz="1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mj-ea"/>
              <a:ea typeface="+mj-ea"/>
            </a:endParaRPr>
          </a:p>
          <a:p>
            <a:pPr algn="l">
              <a:buSzPct val="123000"/>
              <a:defRPr sz="2900">
                <a:solidFill>
                  <a:srgbClr val="000000"/>
                </a:solidFill>
              </a:defRPr>
            </a:pPr>
            <a:r>
              <a:rPr lang="ja-JP" altLang="en-US" sz="1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mj-ea"/>
                <a:ea typeface="+mj-ea"/>
              </a:rPr>
              <a:t>　　　</a:t>
            </a:r>
            <a:r>
              <a:rPr sz="1400" dirty="0" err="1">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mj-ea"/>
                <a:ea typeface="+mj-ea"/>
              </a:rPr>
              <a:t>宿泊施設利用</a:t>
            </a:r>
            <a:endParaRPr sz="1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mj-ea"/>
              <a:ea typeface="+mj-ea"/>
            </a:endParaRPr>
          </a:p>
          <a:p>
            <a:pPr algn="l">
              <a:defRPr sz="2900">
                <a:solidFill>
                  <a:srgbClr val="000000"/>
                </a:solidFill>
              </a:defRPr>
            </a:pPr>
            <a:r>
              <a:rPr sz="1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mj-ea"/>
                <a:ea typeface="+mj-ea"/>
              </a:rPr>
              <a:t>　</a:t>
            </a:r>
            <a:r>
              <a:rPr lang="ja-JP" altLang="en-US" sz="1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mj-ea"/>
                <a:ea typeface="+mj-ea"/>
              </a:rPr>
              <a:t>　　</a:t>
            </a:r>
            <a:endParaRPr sz="1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mj-ea"/>
              <a:ea typeface="+mj-ea"/>
            </a:endParaRPr>
          </a:p>
        </p:txBody>
      </p:sp>
      <p:sp>
        <p:nvSpPr>
          <p:cNvPr id="34" name="医療従事者の負担軽減の為の宿泊施設利用…">
            <a:extLst>
              <a:ext uri="{FF2B5EF4-FFF2-40B4-BE49-F238E27FC236}">
                <a16:creationId xmlns:a16="http://schemas.microsoft.com/office/drawing/2014/main" id="{4D4912BA-F3C4-489A-BB09-475093CC0362}"/>
              </a:ext>
            </a:extLst>
          </p:cNvPr>
          <p:cNvSpPr txBox="1"/>
          <p:nvPr/>
        </p:nvSpPr>
        <p:spPr>
          <a:xfrm>
            <a:off x="153901" y="2968379"/>
            <a:ext cx="524408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marL="368300" indent="-368300" algn="l">
              <a:buSzPct val="123000"/>
              <a:buChar char="○"/>
              <a:defRPr sz="2900">
                <a:solidFill>
                  <a:srgbClr val="000000"/>
                </a:solidFill>
              </a:defRPr>
            </a:pPr>
            <a:r>
              <a:rPr sz="1400" dirty="0" err="1">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mj-ea"/>
                <a:ea typeface="+mj-ea"/>
              </a:rPr>
              <a:t>医療従事者の負担軽減の為の宿泊施設利用</a:t>
            </a:r>
            <a:endParaRPr sz="1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mj-ea"/>
              <a:ea typeface="+mj-ea"/>
            </a:endParaRPr>
          </a:p>
          <a:p>
            <a:pPr algn="l">
              <a:defRPr sz="2900">
                <a:solidFill>
                  <a:srgbClr val="000000"/>
                </a:solidFill>
              </a:defRPr>
            </a:pPr>
            <a:r>
              <a:rPr sz="1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mj-ea"/>
                <a:ea typeface="+mj-ea"/>
              </a:rPr>
              <a:t>　</a:t>
            </a:r>
            <a:r>
              <a:rPr lang="ja-JP" altLang="en-US" sz="1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mj-ea"/>
                <a:ea typeface="+mj-ea"/>
              </a:rPr>
              <a:t>　</a:t>
            </a:r>
            <a:endParaRPr sz="1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mj-ea"/>
              <a:ea typeface="+mj-ea"/>
            </a:endParaRPr>
          </a:p>
        </p:txBody>
      </p:sp>
      <p:sp>
        <p:nvSpPr>
          <p:cNvPr id="37" name="海外からの帰国者の一時隔離の為の宿泊施設利用…">
            <a:extLst>
              <a:ext uri="{FF2B5EF4-FFF2-40B4-BE49-F238E27FC236}">
                <a16:creationId xmlns:a16="http://schemas.microsoft.com/office/drawing/2014/main" id="{999FD552-5268-4A25-88A9-09B5336D3907}"/>
              </a:ext>
            </a:extLst>
          </p:cNvPr>
          <p:cNvSpPr txBox="1"/>
          <p:nvPr/>
        </p:nvSpPr>
        <p:spPr>
          <a:xfrm>
            <a:off x="147308" y="2336458"/>
            <a:ext cx="5003818"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marL="368300" indent="-368300" algn="l">
              <a:buSzPct val="123000"/>
              <a:buChar char="○"/>
              <a:defRPr sz="2900">
                <a:solidFill>
                  <a:srgbClr val="000000"/>
                </a:solidFill>
              </a:defRPr>
            </a:pPr>
            <a:r>
              <a:rPr sz="1400" dirty="0" err="1">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mj-ea"/>
                <a:ea typeface="+mj-ea"/>
              </a:rPr>
              <a:t>海外からの帰国者の一時隔離の為の宿泊施設利用</a:t>
            </a:r>
            <a:endParaRPr sz="1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mj-ea"/>
              <a:ea typeface="+mj-ea"/>
            </a:endParaRPr>
          </a:p>
          <a:p>
            <a:pPr algn="l">
              <a:defRPr sz="2900">
                <a:solidFill>
                  <a:srgbClr val="000000"/>
                </a:solidFill>
              </a:defRPr>
            </a:pPr>
            <a:r>
              <a:rPr sz="12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t>
            </a:r>
            <a:r>
              <a:rPr lang="ja-JP" altLang="en-US" sz="12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t>
            </a:r>
            <a:endParaRPr sz="12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54" name="医療従事者の負担軽減の為の宿泊施設利用…">
            <a:extLst>
              <a:ext uri="{FF2B5EF4-FFF2-40B4-BE49-F238E27FC236}">
                <a16:creationId xmlns:a16="http://schemas.microsoft.com/office/drawing/2014/main" id="{F2E3B0D2-C9CA-4550-9E69-7E1999825A30}"/>
              </a:ext>
            </a:extLst>
          </p:cNvPr>
          <p:cNvSpPr txBox="1"/>
          <p:nvPr/>
        </p:nvSpPr>
        <p:spPr>
          <a:xfrm>
            <a:off x="-3830" y="3354393"/>
            <a:ext cx="5244088" cy="2872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lgn="l">
              <a:defRPr sz="2900">
                <a:solidFill>
                  <a:srgbClr val="000000"/>
                </a:solidFill>
              </a:defRPr>
            </a:pPr>
            <a:r>
              <a:rPr sz="12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t>
            </a:r>
            <a:r>
              <a:rPr lang="ja-JP" altLang="en-US" sz="12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t>
            </a:r>
            <a:r>
              <a:rPr sz="12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mj-ea"/>
                <a:ea typeface="+mj-ea"/>
              </a:rPr>
              <a:t>（割引額を3,000円とする事で、高価格施設と低価格施設の人気分散）</a:t>
            </a:r>
          </a:p>
        </p:txBody>
      </p:sp>
      <p:sp>
        <p:nvSpPr>
          <p:cNvPr id="2" name="右中かっこ 1">
            <a:extLst>
              <a:ext uri="{FF2B5EF4-FFF2-40B4-BE49-F238E27FC236}">
                <a16:creationId xmlns:a16="http://schemas.microsoft.com/office/drawing/2014/main" id="{D1B012C8-17CE-4F0A-94C6-4C7210992251}"/>
              </a:ext>
            </a:extLst>
          </p:cNvPr>
          <p:cNvSpPr/>
          <p:nvPr/>
        </p:nvSpPr>
        <p:spPr>
          <a:xfrm>
            <a:off x="4932040" y="1445543"/>
            <a:ext cx="257884" cy="233054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0" name="正方形/長方形 29">
            <a:extLst>
              <a:ext uri="{FF2B5EF4-FFF2-40B4-BE49-F238E27FC236}">
                <a16:creationId xmlns:a16="http://schemas.microsoft.com/office/drawing/2014/main" id="{49ACFAA8-017E-4EB7-AC45-319E2801FD22}"/>
              </a:ext>
            </a:extLst>
          </p:cNvPr>
          <p:cNvSpPr/>
          <p:nvPr/>
        </p:nvSpPr>
        <p:spPr>
          <a:xfrm>
            <a:off x="5661761" y="1474875"/>
            <a:ext cx="678907" cy="2386173"/>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kumimoji="1" lang="ja-JP" altLang="en-US"/>
          </a:p>
        </p:txBody>
      </p:sp>
      <p:sp>
        <p:nvSpPr>
          <p:cNvPr id="33" name="テキスト ボックス 32">
            <a:extLst>
              <a:ext uri="{FF2B5EF4-FFF2-40B4-BE49-F238E27FC236}">
                <a16:creationId xmlns:a16="http://schemas.microsoft.com/office/drawing/2014/main" id="{B89D8751-EFFA-4CA9-84C1-104D3DFEBAFC}"/>
              </a:ext>
            </a:extLst>
          </p:cNvPr>
          <p:cNvSpPr txBox="1"/>
          <p:nvPr/>
        </p:nvSpPr>
        <p:spPr>
          <a:xfrm>
            <a:off x="5626513" y="2527833"/>
            <a:ext cx="854291" cy="338554"/>
          </a:xfrm>
          <a:prstGeom prst="rect">
            <a:avLst/>
          </a:prstGeom>
          <a:noFill/>
        </p:spPr>
        <p:txBody>
          <a:bodyPr wrap="square" rtlCol="0">
            <a:spAutoFit/>
          </a:bodyPr>
          <a:lstStyle/>
          <a:p>
            <a:r>
              <a:rPr lang="ja-JP" altLang="en-US" sz="1600" dirty="0">
                <a:solidFill>
                  <a:schemeClr val="bg1"/>
                </a:solidFill>
              </a:rPr>
              <a:t>宿泊代</a:t>
            </a:r>
            <a:endParaRPr kumimoji="1" lang="ja-JP" altLang="en-US" sz="1600" dirty="0">
              <a:solidFill>
                <a:schemeClr val="bg1"/>
              </a:solidFill>
            </a:endParaRPr>
          </a:p>
        </p:txBody>
      </p:sp>
      <p:pic>
        <p:nvPicPr>
          <p:cNvPr id="35" name="Picture 2" descr="制作ディレクターお悩み相談室：頻繁に無茶振りされるんですがどうしたらいいですか？ – 株式会社デック TAVOLA™ –  紹介型でお仕事をするデザインチーム We only work with referrals, to help a brand reach  fullest potential.">
            <a:extLst>
              <a:ext uri="{FF2B5EF4-FFF2-40B4-BE49-F238E27FC236}">
                <a16:creationId xmlns:a16="http://schemas.microsoft.com/office/drawing/2014/main" id="{4B94B681-8671-46BC-8851-6B5230E75DA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52515" y="2154304"/>
            <a:ext cx="1337591" cy="1003193"/>
          </a:xfrm>
          <a:prstGeom prst="rect">
            <a:avLst/>
          </a:prstGeom>
          <a:noFill/>
          <a:extLst>
            <a:ext uri="{909E8E84-426E-40DD-AFC4-6F175D3DCCD1}">
              <a14:hiddenFill xmlns:a14="http://schemas.microsoft.com/office/drawing/2010/main">
                <a:solidFill>
                  <a:srgbClr val="FFFFFF"/>
                </a:solidFill>
              </a14:hiddenFill>
            </a:ext>
          </a:extLst>
        </p:spPr>
      </p:pic>
      <p:sp>
        <p:nvSpPr>
          <p:cNvPr id="36" name="テキスト ボックス 35">
            <a:extLst>
              <a:ext uri="{FF2B5EF4-FFF2-40B4-BE49-F238E27FC236}">
                <a16:creationId xmlns:a16="http://schemas.microsoft.com/office/drawing/2014/main" id="{A90BB19D-DC4F-425E-8B54-722346C7E6E2}"/>
              </a:ext>
            </a:extLst>
          </p:cNvPr>
          <p:cNvSpPr txBox="1"/>
          <p:nvPr/>
        </p:nvSpPr>
        <p:spPr>
          <a:xfrm>
            <a:off x="7411121" y="1736208"/>
            <a:ext cx="1278985" cy="461665"/>
          </a:xfrm>
          <a:prstGeom prst="rect">
            <a:avLst/>
          </a:prstGeom>
          <a:noFill/>
        </p:spPr>
        <p:txBody>
          <a:bodyPr wrap="square" rtlCol="0">
            <a:spAutoFit/>
          </a:bodyPr>
          <a:lstStyle/>
          <a:p>
            <a:pPr algn="ctr"/>
            <a:r>
              <a:rPr kumimoji="1" lang="en-US" altLang="ja-JP" sz="2400" u="sng" dirty="0">
                <a:solidFill>
                  <a:srgbClr val="FF0000"/>
                </a:solidFill>
                <a:effectLst>
                  <a:glow rad="228600">
                    <a:schemeClr val="accent2">
                      <a:satMod val="175000"/>
                      <a:alpha val="40000"/>
                    </a:schemeClr>
                  </a:glow>
                </a:effectLst>
              </a:rPr>
              <a:t>3,000</a:t>
            </a:r>
            <a:r>
              <a:rPr kumimoji="1" lang="ja-JP" altLang="en-US" sz="2400" u="sng" dirty="0">
                <a:solidFill>
                  <a:srgbClr val="FF0000"/>
                </a:solidFill>
                <a:effectLst>
                  <a:glow rad="228600">
                    <a:schemeClr val="accent2">
                      <a:satMod val="175000"/>
                      <a:alpha val="40000"/>
                    </a:schemeClr>
                  </a:glow>
                </a:effectLst>
              </a:rPr>
              <a:t>円</a:t>
            </a:r>
          </a:p>
        </p:txBody>
      </p:sp>
      <p:pic>
        <p:nvPicPr>
          <p:cNvPr id="38" name="Picture 4" descr="やじるし素材「 : 」 | 矢印デザイン">
            <a:extLst>
              <a:ext uri="{FF2B5EF4-FFF2-40B4-BE49-F238E27FC236}">
                <a16:creationId xmlns:a16="http://schemas.microsoft.com/office/drawing/2014/main" id="{3CD8C1EF-DF52-43DA-977D-43A6D2F5622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503229">
            <a:off x="6478128" y="2080372"/>
            <a:ext cx="706924" cy="686988"/>
          </a:xfrm>
          <a:prstGeom prst="rect">
            <a:avLst/>
          </a:prstGeom>
          <a:noFill/>
          <a:extLst>
            <a:ext uri="{909E8E84-426E-40DD-AFC4-6F175D3DCCD1}">
              <a14:hiddenFill xmlns:a14="http://schemas.microsoft.com/office/drawing/2010/main">
                <a:solidFill>
                  <a:srgbClr val="FFFFFF"/>
                </a:solidFill>
              </a14:hiddenFill>
            </a:ext>
          </a:extLst>
        </p:spPr>
      </p:pic>
      <p:sp>
        <p:nvSpPr>
          <p:cNvPr id="39" name="テキスト ボックス 38">
            <a:extLst>
              <a:ext uri="{FF2B5EF4-FFF2-40B4-BE49-F238E27FC236}">
                <a16:creationId xmlns:a16="http://schemas.microsoft.com/office/drawing/2014/main" id="{829BE436-B80B-48FB-BBB7-0E860C12DE64}"/>
              </a:ext>
            </a:extLst>
          </p:cNvPr>
          <p:cNvSpPr txBox="1"/>
          <p:nvPr/>
        </p:nvSpPr>
        <p:spPr>
          <a:xfrm>
            <a:off x="7274056" y="3169557"/>
            <a:ext cx="1724101" cy="523220"/>
          </a:xfrm>
          <a:prstGeom prst="rect">
            <a:avLst/>
          </a:prstGeom>
          <a:noFill/>
        </p:spPr>
        <p:txBody>
          <a:bodyPr wrap="square" rtlCol="0">
            <a:spAutoFit/>
          </a:bodyPr>
          <a:lstStyle/>
          <a:p>
            <a:r>
              <a:rPr kumimoji="1" lang="en-US" altLang="ja-JP" sz="1400" dirty="0">
                <a:solidFill>
                  <a:srgbClr val="FF0000"/>
                </a:solidFill>
              </a:rPr>
              <a:t>※</a:t>
            </a:r>
            <a:r>
              <a:rPr kumimoji="1" lang="ja-JP" altLang="en-US" sz="1400" dirty="0">
                <a:solidFill>
                  <a:srgbClr val="FF0000"/>
                </a:solidFill>
              </a:rPr>
              <a:t>一律</a:t>
            </a:r>
            <a:r>
              <a:rPr kumimoji="1" lang="en-US" altLang="ja-JP" sz="1400" dirty="0">
                <a:solidFill>
                  <a:srgbClr val="FF0000"/>
                </a:solidFill>
              </a:rPr>
              <a:t>3,000</a:t>
            </a:r>
            <a:r>
              <a:rPr kumimoji="1" lang="ja-JP" altLang="en-US" sz="1400" dirty="0">
                <a:solidFill>
                  <a:srgbClr val="FF0000"/>
                </a:solidFill>
              </a:rPr>
              <a:t>円引き</a:t>
            </a:r>
            <a:endParaRPr kumimoji="1" lang="en-US" altLang="ja-JP" sz="1400" dirty="0">
              <a:solidFill>
                <a:srgbClr val="FF0000"/>
              </a:solidFill>
            </a:endParaRPr>
          </a:p>
          <a:p>
            <a:r>
              <a:rPr lang="en-US" altLang="ja-JP" sz="1400" dirty="0">
                <a:solidFill>
                  <a:srgbClr val="FF0000"/>
                </a:solidFill>
              </a:rPr>
              <a:t>※</a:t>
            </a:r>
            <a:r>
              <a:rPr lang="ja-JP" altLang="en-US" sz="1400" dirty="0">
                <a:solidFill>
                  <a:srgbClr val="FF0000"/>
                </a:solidFill>
              </a:rPr>
              <a:t>連泊使用可</a:t>
            </a:r>
            <a:endParaRPr kumimoji="1" lang="ja-JP" altLang="en-US" sz="1400" dirty="0">
              <a:solidFill>
                <a:srgbClr val="FF0000"/>
              </a:solidFill>
            </a:endParaRPr>
          </a:p>
        </p:txBody>
      </p:sp>
      <p:sp>
        <p:nvSpPr>
          <p:cNvPr id="40" name="正方形/長方形 39">
            <a:extLst>
              <a:ext uri="{FF2B5EF4-FFF2-40B4-BE49-F238E27FC236}">
                <a16:creationId xmlns:a16="http://schemas.microsoft.com/office/drawing/2014/main" id="{0B82797D-BF85-4B1D-AB63-7A65B1007723}"/>
              </a:ext>
            </a:extLst>
          </p:cNvPr>
          <p:cNvSpPr/>
          <p:nvPr/>
        </p:nvSpPr>
        <p:spPr>
          <a:xfrm>
            <a:off x="5644983" y="4902294"/>
            <a:ext cx="678908" cy="1551042"/>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dirty="0"/>
          </a:p>
        </p:txBody>
      </p:sp>
      <p:pic>
        <p:nvPicPr>
          <p:cNvPr id="41" name="Picture 2" descr="制作ディレクターお悩み相談室：頻繁に無茶振りされるんですがどうしたらいいですか？ – 株式会社デック TAVOLA™ –  紹介型でお仕事をするデザインチーム We only work with referrals, to help a brand reach  fullest potential.">
            <a:extLst>
              <a:ext uri="{FF2B5EF4-FFF2-40B4-BE49-F238E27FC236}">
                <a16:creationId xmlns:a16="http://schemas.microsoft.com/office/drawing/2014/main" id="{73850639-1A79-450D-AC71-16FCF8822E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52320" y="5085184"/>
            <a:ext cx="1440323" cy="1080242"/>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4" descr="やじるし素材「 : 」 | 矢印デザイン">
            <a:extLst>
              <a:ext uri="{FF2B5EF4-FFF2-40B4-BE49-F238E27FC236}">
                <a16:creationId xmlns:a16="http://schemas.microsoft.com/office/drawing/2014/main" id="{C0BAA099-58E8-4073-B9BC-0867171E658A}"/>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503229">
            <a:off x="6599197" y="5067543"/>
            <a:ext cx="761218" cy="739751"/>
          </a:xfrm>
          <a:prstGeom prst="rect">
            <a:avLst/>
          </a:prstGeom>
          <a:noFill/>
          <a:extLst>
            <a:ext uri="{909E8E84-426E-40DD-AFC4-6F175D3DCCD1}">
              <a14:hiddenFill xmlns:a14="http://schemas.microsoft.com/office/drawing/2010/main">
                <a:solidFill>
                  <a:srgbClr val="FFFFFF"/>
                </a:solidFill>
              </a14:hiddenFill>
            </a:ext>
          </a:extLst>
        </p:spPr>
      </p:pic>
      <p:sp>
        <p:nvSpPr>
          <p:cNvPr id="43" name="テキスト ボックス 42">
            <a:extLst>
              <a:ext uri="{FF2B5EF4-FFF2-40B4-BE49-F238E27FC236}">
                <a16:creationId xmlns:a16="http://schemas.microsoft.com/office/drawing/2014/main" id="{3AFCDB28-5F4D-485B-9F9C-743F37DEA261}"/>
              </a:ext>
            </a:extLst>
          </p:cNvPr>
          <p:cNvSpPr txBox="1"/>
          <p:nvPr/>
        </p:nvSpPr>
        <p:spPr>
          <a:xfrm>
            <a:off x="7491226" y="4797152"/>
            <a:ext cx="1364582" cy="461665"/>
          </a:xfrm>
          <a:prstGeom prst="rect">
            <a:avLst/>
          </a:prstGeom>
          <a:noFill/>
        </p:spPr>
        <p:txBody>
          <a:bodyPr wrap="square" rtlCol="0">
            <a:spAutoFit/>
          </a:bodyPr>
          <a:lstStyle/>
          <a:p>
            <a:pPr algn="ctr"/>
            <a:r>
              <a:rPr lang="en-US" altLang="ja-JP" sz="2400" u="sng" dirty="0">
                <a:solidFill>
                  <a:srgbClr val="FF0000"/>
                </a:solidFill>
                <a:effectLst>
                  <a:glow rad="228600">
                    <a:schemeClr val="accent4">
                      <a:satMod val="175000"/>
                      <a:alpha val="40000"/>
                    </a:schemeClr>
                  </a:glow>
                </a:effectLst>
              </a:rPr>
              <a:t>50</a:t>
            </a:r>
            <a:r>
              <a:rPr lang="ja-JP" altLang="en-US" sz="2400" u="sng" dirty="0">
                <a:solidFill>
                  <a:srgbClr val="FF0000"/>
                </a:solidFill>
                <a:effectLst>
                  <a:glow rad="228600">
                    <a:schemeClr val="accent4">
                      <a:satMod val="175000"/>
                      <a:alpha val="40000"/>
                    </a:schemeClr>
                  </a:glow>
                </a:effectLst>
              </a:rPr>
              <a:t>％</a:t>
            </a:r>
            <a:endParaRPr kumimoji="1" lang="ja-JP" altLang="en-US" sz="2400" u="sng" dirty="0">
              <a:solidFill>
                <a:srgbClr val="FF0000"/>
              </a:solidFill>
              <a:effectLst>
                <a:glow rad="228600">
                  <a:schemeClr val="accent4">
                    <a:satMod val="175000"/>
                    <a:alpha val="40000"/>
                  </a:schemeClr>
                </a:glow>
              </a:effectLst>
            </a:endParaRPr>
          </a:p>
        </p:txBody>
      </p:sp>
      <p:sp>
        <p:nvSpPr>
          <p:cNvPr id="44" name="テキスト ボックス 43">
            <a:extLst>
              <a:ext uri="{FF2B5EF4-FFF2-40B4-BE49-F238E27FC236}">
                <a16:creationId xmlns:a16="http://schemas.microsoft.com/office/drawing/2014/main" id="{81769DFD-861B-46AB-B18A-1CED2FA69564}"/>
              </a:ext>
            </a:extLst>
          </p:cNvPr>
          <p:cNvSpPr txBox="1"/>
          <p:nvPr/>
        </p:nvSpPr>
        <p:spPr>
          <a:xfrm>
            <a:off x="5599235" y="5536680"/>
            <a:ext cx="854291" cy="338554"/>
          </a:xfrm>
          <a:prstGeom prst="rect">
            <a:avLst/>
          </a:prstGeom>
          <a:noFill/>
        </p:spPr>
        <p:txBody>
          <a:bodyPr wrap="square" rtlCol="0">
            <a:spAutoFit/>
          </a:bodyPr>
          <a:lstStyle/>
          <a:p>
            <a:r>
              <a:rPr kumimoji="1" lang="ja-JP" altLang="en-US" sz="1600" dirty="0">
                <a:solidFill>
                  <a:schemeClr val="bg1"/>
                </a:solidFill>
              </a:rPr>
              <a:t>利用代</a:t>
            </a:r>
          </a:p>
        </p:txBody>
      </p:sp>
      <p:sp>
        <p:nvSpPr>
          <p:cNvPr id="45" name="リモートワークのための宿泊施設利用…">
            <a:extLst>
              <a:ext uri="{FF2B5EF4-FFF2-40B4-BE49-F238E27FC236}">
                <a16:creationId xmlns:a16="http://schemas.microsoft.com/office/drawing/2014/main" id="{381D4080-4284-4D50-A1A1-28FEEC36E48B}"/>
              </a:ext>
            </a:extLst>
          </p:cNvPr>
          <p:cNvSpPr txBox="1"/>
          <p:nvPr/>
        </p:nvSpPr>
        <p:spPr>
          <a:xfrm>
            <a:off x="143464" y="5297837"/>
            <a:ext cx="5264961"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marL="368300" indent="-368300" algn="l">
              <a:buSzPct val="123000"/>
              <a:buChar char="○"/>
              <a:defRPr sz="2900">
                <a:solidFill>
                  <a:srgbClr val="000000"/>
                </a:solidFill>
              </a:defRPr>
            </a:pPr>
            <a:r>
              <a:rPr sz="12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t>
            </a:r>
            <a:r>
              <a:rPr sz="1200" dirty="0" err="1">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リモートワークのための宿泊施設利用</a:t>
            </a:r>
            <a:endParaRPr sz="12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a:p>
            <a:pPr algn="l">
              <a:defRPr sz="2900">
                <a:solidFill>
                  <a:srgbClr val="000000"/>
                </a:solidFill>
              </a:defRPr>
            </a:pPr>
            <a:r>
              <a:rPr sz="12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t>
            </a:r>
            <a:r>
              <a:rPr lang="ja-JP" altLang="en-US" sz="12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（割引は金額ではなく利用料金の</a:t>
            </a:r>
            <a:r>
              <a:rPr lang="en-US" altLang="ja-JP" sz="12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50</a:t>
            </a:r>
            <a:r>
              <a:rPr lang="ja-JP" altLang="en-US" sz="12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％とする。但し上限は</a:t>
            </a:r>
            <a:r>
              <a:rPr lang="en-US" altLang="ja-JP" sz="12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20,000</a:t>
            </a:r>
            <a:r>
              <a:rPr lang="ja-JP" altLang="en-US" sz="12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円まで）</a:t>
            </a:r>
            <a:endParaRPr sz="12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46" name="テキスト ボックス 45">
            <a:extLst>
              <a:ext uri="{FF2B5EF4-FFF2-40B4-BE49-F238E27FC236}">
                <a16:creationId xmlns:a16="http://schemas.microsoft.com/office/drawing/2014/main" id="{FB9F43B3-17A3-4AE5-B051-566983B440A1}"/>
              </a:ext>
            </a:extLst>
          </p:cNvPr>
          <p:cNvSpPr txBox="1"/>
          <p:nvPr/>
        </p:nvSpPr>
        <p:spPr>
          <a:xfrm>
            <a:off x="7349858" y="6119928"/>
            <a:ext cx="1699504" cy="523220"/>
          </a:xfrm>
          <a:prstGeom prst="rect">
            <a:avLst/>
          </a:prstGeom>
          <a:noFill/>
        </p:spPr>
        <p:txBody>
          <a:bodyPr wrap="none" rtlCol="0">
            <a:spAutoFit/>
          </a:bodyPr>
          <a:lstStyle/>
          <a:p>
            <a:r>
              <a:rPr lang="en-US" altLang="ja-JP" sz="1400" dirty="0">
                <a:solidFill>
                  <a:srgbClr val="FF0000"/>
                </a:solidFill>
              </a:rPr>
              <a:t>※</a:t>
            </a:r>
            <a:r>
              <a:rPr lang="ja-JP" altLang="en-US" sz="1400" dirty="0">
                <a:solidFill>
                  <a:srgbClr val="FF0000"/>
                </a:solidFill>
              </a:rPr>
              <a:t>連泊使用可</a:t>
            </a:r>
            <a:endParaRPr lang="en-US" altLang="ja-JP" sz="1400" dirty="0">
              <a:solidFill>
                <a:srgbClr val="FF0000"/>
              </a:solidFill>
            </a:endParaRPr>
          </a:p>
          <a:p>
            <a:r>
              <a:rPr lang="en-US" altLang="ja-JP" sz="1400" dirty="0">
                <a:solidFill>
                  <a:srgbClr val="FF0000"/>
                </a:solidFill>
              </a:rPr>
              <a:t>※</a:t>
            </a:r>
            <a:r>
              <a:rPr lang="ja-JP" altLang="en-US" sz="1400" dirty="0">
                <a:solidFill>
                  <a:srgbClr val="FF0000"/>
                </a:solidFill>
              </a:rPr>
              <a:t>サービスでも適応</a:t>
            </a:r>
            <a:endParaRPr lang="en-US" altLang="ja-JP" sz="1400" dirty="0">
              <a:solidFill>
                <a:srgbClr val="FF0000"/>
              </a:solidFill>
            </a:endParaRPr>
          </a:p>
        </p:txBody>
      </p:sp>
    </p:spTree>
    <p:extLst>
      <p:ext uri="{BB962C8B-B14F-4D97-AF65-F5344CB8AC3E}">
        <p14:creationId xmlns:p14="http://schemas.microsoft.com/office/powerpoint/2010/main" val="13852515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a:xfrm>
            <a:off x="14287" y="131763"/>
            <a:ext cx="7828245" cy="376237"/>
          </a:xfrm>
        </p:spPr>
        <p:txBody>
          <a:bodyPr>
            <a:normAutofit fontScale="90000"/>
          </a:bodyPr>
          <a:lstStyle/>
          <a:p>
            <a:pPr algn="l" eaLnBrk="1" hangingPunct="1"/>
            <a:r>
              <a:rPr lang="ja-JP" altLang="en-US" sz="2400" dirty="0">
                <a:solidFill>
                  <a:schemeClr val="accent5">
                    <a:lumMod val="75000"/>
                  </a:schemeClr>
                </a:solidFill>
                <a:latin typeface="A-OTF 新ゴ Pro B" pitchFamily="34" charset="-128"/>
                <a:ea typeface="A-OTF 新ゴ Pro B" pitchFamily="34" charset="-128"/>
              </a:rPr>
              <a:t>■コロナ感染防止支援事業（仮称）の必要性と実施メリット</a:t>
            </a:r>
          </a:p>
        </p:txBody>
      </p:sp>
      <p:sp>
        <p:nvSpPr>
          <p:cNvPr id="29" name="Rectangle 5"/>
          <p:cNvSpPr txBox="1">
            <a:spLocks noGrp="1" noChangeArrowheads="1"/>
          </p:cNvSpPr>
          <p:nvPr/>
        </p:nvSpPr>
        <p:spPr bwMode="auto">
          <a:xfrm>
            <a:off x="8748713" y="6597650"/>
            <a:ext cx="360362" cy="215900"/>
          </a:xfrm>
          <a:prstGeom prst="rect">
            <a:avLst/>
          </a:prstGeom>
          <a:noFill/>
          <a:ln w="9525">
            <a:noFill/>
            <a:miter lim="800000"/>
            <a:headEnd/>
            <a:tailEnd/>
          </a:ln>
        </p:spPr>
        <p:txBody>
          <a:bodyPr anchor="ctr"/>
          <a:lstStyle/>
          <a:p>
            <a:pPr algn="ctr"/>
            <a:r>
              <a:rPr lang="en-US" altLang="ja-JP" sz="1200" dirty="0">
                <a:solidFill>
                  <a:srgbClr val="777777"/>
                </a:solidFill>
                <a:latin typeface="Calibri" pitchFamily="34" charset="0"/>
              </a:rPr>
              <a:t>3</a:t>
            </a:r>
          </a:p>
        </p:txBody>
      </p:sp>
      <p:pic>
        <p:nvPicPr>
          <p:cNvPr id="31" name="Picture 24"/>
          <p:cNvPicPr>
            <a:picLocks noChangeArrowheads="1"/>
          </p:cNvPicPr>
          <p:nvPr/>
        </p:nvPicPr>
        <p:blipFill>
          <a:blip r:embed="rId3" cstate="print"/>
          <a:srcRect/>
          <a:stretch>
            <a:fillRect/>
          </a:stretch>
        </p:blipFill>
        <p:spPr bwMode="auto">
          <a:xfrm>
            <a:off x="0" y="620713"/>
            <a:ext cx="9144000" cy="104775"/>
          </a:xfrm>
          <a:prstGeom prst="rect">
            <a:avLst/>
          </a:prstGeom>
          <a:noFill/>
          <a:ln w="9525">
            <a:noFill/>
            <a:miter lim="800000"/>
            <a:headEnd/>
            <a:tailEnd/>
          </a:ln>
        </p:spPr>
      </p:pic>
      <p:sp>
        <p:nvSpPr>
          <p:cNvPr id="8" name="・家庭内感染が増える中、家族や同居人から感染者が出た場合に、防疫の観点からのホテルや民泊需要が増えているが、経済的…">
            <a:extLst>
              <a:ext uri="{FF2B5EF4-FFF2-40B4-BE49-F238E27FC236}">
                <a16:creationId xmlns:a16="http://schemas.microsoft.com/office/drawing/2014/main" id="{058FDEA6-8F7D-4A86-81A5-98B474C652C1}"/>
              </a:ext>
            </a:extLst>
          </p:cNvPr>
          <p:cNvSpPr txBox="1"/>
          <p:nvPr/>
        </p:nvSpPr>
        <p:spPr>
          <a:xfrm>
            <a:off x="107505" y="916649"/>
            <a:ext cx="8931849" cy="5704126"/>
          </a:xfrm>
          <a:prstGeom prst="rect">
            <a:avLst/>
          </a:prstGeom>
          <a:solidFill>
            <a:srgbClr val="FFFFCC"/>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lgn="l" defTabSz="825500">
              <a:defRPr sz="3200">
                <a:solidFill>
                  <a:srgbClr val="000000"/>
                </a:solidFill>
              </a:defRPr>
            </a:pPr>
            <a:endParaRPr lang="en-US" altLang="ja-JP" sz="1400" dirty="0"/>
          </a:p>
          <a:p>
            <a:pPr algn="l" defTabSz="825500">
              <a:defRPr sz="3200">
                <a:solidFill>
                  <a:srgbClr val="000000"/>
                </a:solidFill>
              </a:defRPr>
            </a:pPr>
            <a:r>
              <a:rPr lang="ja-JP" altLang="en-US" sz="1400" dirty="0">
                <a:latin typeface="+mj-ea"/>
                <a:ea typeface="+mj-ea"/>
              </a:rPr>
              <a:t>・</a:t>
            </a:r>
            <a:r>
              <a:rPr lang="ja-JP" altLang="en-US" sz="1400" dirty="0">
                <a:solidFill>
                  <a:srgbClr val="FF0000"/>
                </a:solidFill>
                <a:latin typeface="+mj-ea"/>
                <a:ea typeface="+mj-ea"/>
              </a:rPr>
              <a:t>政府では、</a:t>
            </a:r>
            <a:r>
              <a:rPr lang="en-US" altLang="ja-JP" sz="1400" dirty="0" err="1">
                <a:latin typeface="+mj-ea"/>
                <a:ea typeface="+mj-ea"/>
              </a:rPr>
              <a:t>GoTo</a:t>
            </a:r>
            <a:r>
              <a:rPr lang="ja-JP" altLang="en-US" sz="1400" dirty="0">
                <a:latin typeface="+mj-ea"/>
                <a:ea typeface="+mj-ea"/>
              </a:rPr>
              <a:t>トラベルが再開出来ない現状下で、</a:t>
            </a:r>
            <a:r>
              <a:rPr lang="ja-JP" altLang="en-US" sz="1400" dirty="0">
                <a:solidFill>
                  <a:srgbClr val="FF0000"/>
                </a:solidFill>
                <a:latin typeface="+mj-ea"/>
                <a:ea typeface="+mj-ea"/>
              </a:rPr>
              <a:t>効果が発現される他の支援策の検討が今まさに進められている。</a:t>
            </a:r>
          </a:p>
          <a:p>
            <a:pPr algn="l" defTabSz="825500">
              <a:defRPr sz="3200">
                <a:solidFill>
                  <a:srgbClr val="000000"/>
                </a:solidFill>
              </a:defRPr>
            </a:pPr>
            <a:endParaRPr lang="en-US" altLang="ja-JP" sz="1400" dirty="0">
              <a:latin typeface="+mj-ea"/>
              <a:ea typeface="+mj-ea"/>
            </a:endParaRPr>
          </a:p>
          <a:p>
            <a:pPr algn="l" defTabSz="825500">
              <a:defRPr sz="3200">
                <a:solidFill>
                  <a:srgbClr val="000000"/>
                </a:solidFill>
              </a:defRPr>
            </a:pPr>
            <a:r>
              <a:rPr lang="ja-JP" altLang="en-US" sz="1400" dirty="0">
                <a:latin typeface="+mj-ea"/>
                <a:ea typeface="+mj-ea"/>
              </a:rPr>
              <a:t>・</a:t>
            </a:r>
            <a:r>
              <a:rPr lang="ja-JP" altLang="en-US" sz="1400" dirty="0">
                <a:solidFill>
                  <a:srgbClr val="FF0000"/>
                </a:solidFill>
                <a:latin typeface="+mj-ea"/>
                <a:ea typeface="+mj-ea"/>
              </a:rPr>
              <a:t>宿泊施設を含む観光事業の売上げの落ち込みは、飲食店とは比較にならないくらい深刻</a:t>
            </a:r>
            <a:r>
              <a:rPr lang="ja-JP" altLang="en-US" sz="1400" dirty="0">
                <a:latin typeface="+mj-ea"/>
                <a:ea typeface="+mj-ea"/>
              </a:rPr>
              <a:t>であり、待った無しであり、</a:t>
            </a:r>
            <a:endParaRPr lang="en-US" altLang="ja-JP" sz="1400" dirty="0">
              <a:latin typeface="+mj-ea"/>
              <a:ea typeface="+mj-ea"/>
            </a:endParaRPr>
          </a:p>
          <a:p>
            <a:pPr algn="l" defTabSz="825500">
              <a:defRPr sz="3200">
                <a:solidFill>
                  <a:srgbClr val="000000"/>
                </a:solidFill>
              </a:defRPr>
            </a:pPr>
            <a:r>
              <a:rPr lang="ja-JP" altLang="en-US" sz="1400" dirty="0">
                <a:latin typeface="+mj-ea"/>
                <a:ea typeface="+mj-ea"/>
              </a:rPr>
              <a:t>　一日 も早い支援が求められている。</a:t>
            </a:r>
            <a:endParaRPr lang="en-US" altLang="ja-JP" sz="1400" dirty="0">
              <a:latin typeface="+mj-ea"/>
              <a:ea typeface="+mj-ea"/>
            </a:endParaRPr>
          </a:p>
          <a:p>
            <a:pPr algn="l" defTabSz="825500">
              <a:defRPr sz="3200">
                <a:solidFill>
                  <a:srgbClr val="000000"/>
                </a:solidFill>
              </a:defRPr>
            </a:pPr>
            <a:endParaRPr lang="en-US" altLang="ja-JP" sz="1400" dirty="0">
              <a:latin typeface="+mj-ea"/>
              <a:ea typeface="+mj-ea"/>
            </a:endParaRPr>
          </a:p>
          <a:p>
            <a:pPr algn="l" defTabSz="825500">
              <a:defRPr sz="3200">
                <a:solidFill>
                  <a:srgbClr val="000000"/>
                </a:solidFill>
              </a:defRPr>
            </a:pPr>
            <a:r>
              <a:rPr lang="ja-JP" altLang="en-US" sz="1400" dirty="0">
                <a:latin typeface="+mj-ea"/>
                <a:ea typeface="+mj-ea"/>
              </a:rPr>
              <a:t>・「コロナ感染防止支援事業」（仮称）は、旅行・観光喚起ではなく、感染拡大防止をメインとする目的で実施するため、</a:t>
            </a:r>
            <a:endParaRPr lang="en-US" altLang="ja-JP" sz="1400" dirty="0">
              <a:latin typeface="+mj-ea"/>
              <a:ea typeface="+mj-ea"/>
            </a:endParaRPr>
          </a:p>
          <a:p>
            <a:pPr algn="l" defTabSz="825500">
              <a:defRPr sz="3200">
                <a:solidFill>
                  <a:srgbClr val="000000"/>
                </a:solidFill>
              </a:defRPr>
            </a:pPr>
            <a:r>
              <a:rPr lang="ja-JP" altLang="en-US" sz="1400" dirty="0">
                <a:solidFill>
                  <a:srgbClr val="FF0000"/>
                </a:solidFill>
                <a:latin typeface="+mj-ea"/>
                <a:ea typeface="+mj-ea"/>
              </a:rPr>
              <a:t>  世論の理解や賛同が得られ、政府としても実施しやすい。</a:t>
            </a:r>
            <a:endParaRPr lang="en-US" altLang="ja-JP" sz="1400" dirty="0">
              <a:solidFill>
                <a:srgbClr val="FF0000"/>
              </a:solidFill>
              <a:latin typeface="+mj-ea"/>
              <a:ea typeface="+mj-ea"/>
            </a:endParaRPr>
          </a:p>
          <a:p>
            <a:pPr algn="l" defTabSz="825500">
              <a:defRPr sz="3200">
                <a:solidFill>
                  <a:srgbClr val="000000"/>
                </a:solidFill>
              </a:defRPr>
            </a:pPr>
            <a:endParaRPr lang="ja-JP" altLang="en-US" sz="1400" dirty="0">
              <a:solidFill>
                <a:srgbClr val="FF0000"/>
              </a:solidFill>
              <a:latin typeface="+mj-ea"/>
              <a:ea typeface="+mj-ea"/>
            </a:endParaRPr>
          </a:p>
          <a:p>
            <a:pPr algn="l" defTabSz="825500">
              <a:defRPr sz="3200">
                <a:solidFill>
                  <a:srgbClr val="000000"/>
                </a:solidFill>
              </a:defRPr>
            </a:pPr>
            <a:r>
              <a:rPr sz="1400" dirty="0">
                <a:latin typeface="+mj-ea"/>
                <a:ea typeface="+mj-ea"/>
              </a:rPr>
              <a:t>・</a:t>
            </a:r>
            <a:r>
              <a:rPr sz="1400" dirty="0" err="1">
                <a:latin typeface="+mj-ea"/>
                <a:ea typeface="+mj-ea"/>
              </a:rPr>
              <a:t>家庭内感染が増える中、家族や同居人から感染者が出た場合に、防疫の観点から</a:t>
            </a:r>
            <a:r>
              <a:rPr lang="ja-JP" altLang="en-US" sz="1400" dirty="0">
                <a:latin typeface="+mj-ea"/>
                <a:ea typeface="+mj-ea"/>
              </a:rPr>
              <a:t>宿泊施設の</a:t>
            </a:r>
            <a:r>
              <a:rPr sz="1400" dirty="0" err="1">
                <a:latin typeface="+mj-ea"/>
                <a:ea typeface="+mj-ea"/>
              </a:rPr>
              <a:t>需要が増えているが</a:t>
            </a:r>
            <a:r>
              <a:rPr sz="1400" dirty="0">
                <a:latin typeface="+mj-ea"/>
                <a:ea typeface="+mj-ea"/>
              </a:rPr>
              <a:t>、</a:t>
            </a:r>
            <a:endParaRPr lang="en-US" sz="1400" dirty="0">
              <a:latin typeface="+mj-ea"/>
              <a:ea typeface="+mj-ea"/>
            </a:endParaRPr>
          </a:p>
          <a:p>
            <a:pPr algn="l" defTabSz="825500">
              <a:defRPr sz="3200">
                <a:solidFill>
                  <a:srgbClr val="000000"/>
                </a:solidFill>
              </a:defRPr>
            </a:pPr>
            <a:r>
              <a:rPr lang="ja-JP" altLang="en-US" sz="1400" dirty="0">
                <a:latin typeface="+mj-ea"/>
                <a:ea typeface="+mj-ea"/>
              </a:rPr>
              <a:t>　</a:t>
            </a:r>
            <a:r>
              <a:rPr sz="1400" dirty="0" err="1">
                <a:latin typeface="+mj-ea"/>
                <a:ea typeface="+mj-ea"/>
              </a:rPr>
              <a:t>経済的負担が大きく、一時避難の為の宿泊費用を支援する事で、</a:t>
            </a:r>
            <a:r>
              <a:rPr sz="1400" u="sng" dirty="0" err="1">
                <a:solidFill>
                  <a:srgbClr val="FF0000"/>
                </a:solidFill>
                <a:latin typeface="+mj-ea"/>
                <a:ea typeface="+mj-ea"/>
              </a:rPr>
              <a:t>感染拡大防止</a:t>
            </a:r>
            <a:r>
              <a:rPr lang="ja-JP" altLang="en-US" sz="1400" u="sng" dirty="0">
                <a:solidFill>
                  <a:srgbClr val="FF0000"/>
                </a:solidFill>
                <a:latin typeface="+mj-ea"/>
                <a:ea typeface="+mj-ea"/>
              </a:rPr>
              <a:t>と経済的な負担の軽減に</a:t>
            </a:r>
            <a:r>
              <a:rPr sz="1400" u="sng" dirty="0" err="1">
                <a:solidFill>
                  <a:srgbClr val="FF0000"/>
                </a:solidFill>
                <a:latin typeface="+mj-ea"/>
                <a:ea typeface="+mj-ea"/>
              </a:rPr>
              <a:t>繋がる</a:t>
            </a:r>
            <a:r>
              <a:rPr sz="1400" u="sng" dirty="0">
                <a:solidFill>
                  <a:srgbClr val="FF0000"/>
                </a:solidFill>
                <a:latin typeface="+mj-ea"/>
                <a:ea typeface="+mj-ea"/>
              </a:rPr>
              <a:t>。</a:t>
            </a:r>
            <a:endParaRPr lang="en-US" sz="1400" u="sng" dirty="0">
              <a:solidFill>
                <a:srgbClr val="FF0000"/>
              </a:solidFill>
              <a:latin typeface="+mj-ea"/>
              <a:ea typeface="+mj-ea"/>
            </a:endParaRPr>
          </a:p>
          <a:p>
            <a:pPr algn="l" defTabSz="825500">
              <a:defRPr sz="3200">
                <a:solidFill>
                  <a:srgbClr val="000000"/>
                </a:solidFill>
              </a:defRPr>
            </a:pPr>
            <a:endParaRPr lang="en-US" altLang="ja-JP" sz="1400" dirty="0">
              <a:latin typeface="+mj-ea"/>
              <a:ea typeface="+mj-ea"/>
            </a:endParaRPr>
          </a:p>
          <a:p>
            <a:pPr algn="l" defTabSz="825500">
              <a:defRPr sz="3200">
                <a:solidFill>
                  <a:srgbClr val="000000"/>
                </a:solidFill>
              </a:defRPr>
            </a:pPr>
            <a:r>
              <a:rPr lang="ja-JP" altLang="en-US" sz="1400" dirty="0">
                <a:latin typeface="+mj-ea"/>
                <a:ea typeface="+mj-ea"/>
              </a:rPr>
              <a:t>・海外からの帰国者は、一定の隔離が必要で、その為の宿泊費用を支援する事で、</a:t>
            </a:r>
            <a:r>
              <a:rPr lang="ja-JP" altLang="en-US" sz="1400" dirty="0">
                <a:solidFill>
                  <a:srgbClr val="FF0000"/>
                </a:solidFill>
                <a:latin typeface="+mj-ea"/>
                <a:ea typeface="+mj-ea"/>
              </a:rPr>
              <a:t>家庭内感染リスクを抑える事にも</a:t>
            </a:r>
          </a:p>
          <a:p>
            <a:pPr algn="l" defTabSz="825500">
              <a:defRPr sz="3200">
                <a:solidFill>
                  <a:srgbClr val="000000"/>
                </a:solidFill>
              </a:defRPr>
            </a:pPr>
            <a:r>
              <a:rPr lang="ja-JP" altLang="en-US" sz="1400" dirty="0">
                <a:solidFill>
                  <a:srgbClr val="FF0000"/>
                </a:solidFill>
                <a:latin typeface="+mj-ea"/>
                <a:ea typeface="+mj-ea"/>
              </a:rPr>
              <a:t>　繋がる。</a:t>
            </a:r>
            <a:endParaRPr lang="en-US" altLang="ja-JP" sz="1400" dirty="0">
              <a:solidFill>
                <a:srgbClr val="FF0000"/>
              </a:solidFill>
              <a:latin typeface="+mj-ea"/>
              <a:ea typeface="+mj-ea"/>
            </a:endParaRPr>
          </a:p>
          <a:p>
            <a:pPr algn="l" defTabSz="825500">
              <a:defRPr sz="3200">
                <a:solidFill>
                  <a:srgbClr val="000000"/>
                </a:solidFill>
              </a:defRPr>
            </a:pPr>
            <a:endParaRPr sz="1400" u="sng" dirty="0">
              <a:solidFill>
                <a:srgbClr val="FF0000"/>
              </a:solidFill>
              <a:latin typeface="+mj-ea"/>
              <a:ea typeface="+mj-ea"/>
            </a:endParaRPr>
          </a:p>
          <a:p>
            <a:pPr algn="l" defTabSz="825500">
              <a:defRPr sz="3200">
                <a:solidFill>
                  <a:srgbClr val="000000"/>
                </a:solidFill>
              </a:defRPr>
            </a:pPr>
            <a:r>
              <a:rPr sz="1400" dirty="0">
                <a:latin typeface="+mj-ea"/>
                <a:ea typeface="+mj-ea"/>
              </a:rPr>
              <a:t>・</a:t>
            </a:r>
            <a:r>
              <a:rPr sz="1400" dirty="0" err="1">
                <a:latin typeface="+mj-ea"/>
                <a:ea typeface="+mj-ea"/>
              </a:rPr>
              <a:t>医療従事者は</a:t>
            </a:r>
            <a:r>
              <a:rPr sz="1400" dirty="0">
                <a:latin typeface="+mj-ea"/>
                <a:ea typeface="+mj-ea"/>
              </a:rPr>
              <a:t>、</a:t>
            </a:r>
            <a:r>
              <a:rPr lang="ja-JP" altLang="en-US" sz="1400" dirty="0">
                <a:latin typeface="+mj-ea"/>
                <a:ea typeface="+mj-ea"/>
              </a:rPr>
              <a:t>様々な理由から</a:t>
            </a:r>
            <a:r>
              <a:rPr sz="1400" dirty="0" err="1">
                <a:latin typeface="+mj-ea"/>
                <a:ea typeface="+mj-ea"/>
              </a:rPr>
              <a:t>帰宅しにくいケースやハードワークで病院近くに宿泊したいケース</a:t>
            </a:r>
            <a:r>
              <a:rPr lang="ja-JP" altLang="en-US" sz="1400" dirty="0">
                <a:latin typeface="+mj-ea"/>
                <a:ea typeface="+mj-ea"/>
              </a:rPr>
              <a:t>も多く、その</a:t>
            </a:r>
            <a:r>
              <a:rPr sz="1400" dirty="0" err="1">
                <a:latin typeface="+mj-ea"/>
                <a:ea typeface="+mj-ea"/>
              </a:rPr>
              <a:t>様なケ</a:t>
            </a:r>
            <a:endParaRPr lang="en-US" sz="1400" dirty="0">
              <a:latin typeface="+mj-ea"/>
              <a:ea typeface="+mj-ea"/>
            </a:endParaRPr>
          </a:p>
          <a:p>
            <a:pPr algn="l" defTabSz="825500">
              <a:defRPr sz="3200">
                <a:solidFill>
                  <a:srgbClr val="000000"/>
                </a:solidFill>
              </a:defRPr>
            </a:pPr>
            <a:r>
              <a:rPr lang="ja-JP" altLang="en-US" sz="1400" dirty="0">
                <a:latin typeface="+mj-ea"/>
                <a:ea typeface="+mj-ea"/>
              </a:rPr>
              <a:t>　</a:t>
            </a:r>
            <a:r>
              <a:rPr sz="1400" dirty="0">
                <a:latin typeface="+mj-ea"/>
                <a:ea typeface="+mj-ea"/>
              </a:rPr>
              <a:t>ー</a:t>
            </a:r>
            <a:r>
              <a:rPr sz="1400" dirty="0" err="1">
                <a:latin typeface="+mj-ea"/>
                <a:ea typeface="+mj-ea"/>
              </a:rPr>
              <a:t>スの宿泊費用</a:t>
            </a:r>
            <a:r>
              <a:rPr lang="ja-JP" altLang="en-US" sz="1400" dirty="0">
                <a:latin typeface="+mj-ea"/>
                <a:ea typeface="+mj-ea"/>
              </a:rPr>
              <a:t>を</a:t>
            </a:r>
            <a:r>
              <a:rPr sz="1400" dirty="0" err="1">
                <a:latin typeface="+mj-ea"/>
                <a:ea typeface="+mj-ea"/>
              </a:rPr>
              <a:t>支援する</a:t>
            </a:r>
            <a:r>
              <a:rPr lang="ja-JP" altLang="en-US" sz="1400" dirty="0">
                <a:latin typeface="+mj-ea"/>
                <a:ea typeface="+mj-ea"/>
              </a:rPr>
              <a:t>ことで、</a:t>
            </a:r>
            <a:r>
              <a:rPr sz="1400" u="sng" dirty="0" err="1">
                <a:solidFill>
                  <a:srgbClr val="FF0000"/>
                </a:solidFill>
                <a:latin typeface="+mj-ea"/>
                <a:ea typeface="+mj-ea"/>
              </a:rPr>
              <a:t>医療従事者の身体的負担だけでなく、経済的な負担も軽減できる</a:t>
            </a:r>
            <a:r>
              <a:rPr sz="1400" u="sng" dirty="0">
                <a:solidFill>
                  <a:srgbClr val="FF0000"/>
                </a:solidFill>
                <a:latin typeface="+mj-ea"/>
                <a:ea typeface="+mj-ea"/>
              </a:rPr>
              <a:t>。</a:t>
            </a:r>
            <a:endParaRPr lang="en-US" sz="1400" u="sng" dirty="0">
              <a:solidFill>
                <a:srgbClr val="FF0000"/>
              </a:solidFill>
              <a:latin typeface="+mj-ea"/>
              <a:ea typeface="+mj-ea"/>
            </a:endParaRPr>
          </a:p>
          <a:p>
            <a:pPr defTabSz="825500">
              <a:defRPr sz="3200">
                <a:solidFill>
                  <a:srgbClr val="000000"/>
                </a:solidFill>
              </a:defRPr>
            </a:pPr>
            <a:endParaRPr lang="en-US" altLang="ja-JP" sz="1400" dirty="0">
              <a:latin typeface="+mj-ea"/>
              <a:ea typeface="+mj-ea"/>
            </a:endParaRPr>
          </a:p>
          <a:p>
            <a:pPr defTabSz="825500">
              <a:defRPr sz="3200">
                <a:solidFill>
                  <a:srgbClr val="000000"/>
                </a:solidFill>
              </a:defRPr>
            </a:pPr>
            <a:r>
              <a:rPr lang="ja-JP" altLang="en-US" sz="1400" dirty="0">
                <a:latin typeface="+mj-ea"/>
                <a:ea typeface="+mj-ea"/>
              </a:rPr>
              <a:t>・マイクロツーリズムを喚起する事で、</a:t>
            </a:r>
            <a:r>
              <a:rPr lang="ja-JP" altLang="en-US" sz="1400" dirty="0">
                <a:solidFill>
                  <a:srgbClr val="FF0000"/>
                </a:solidFill>
                <a:latin typeface="+mj-ea"/>
                <a:ea typeface="+mj-ea"/>
              </a:rPr>
              <a:t>コロナ渦の安心安全な旅のスタイルを普及・定着させる事ができる。</a:t>
            </a:r>
          </a:p>
          <a:p>
            <a:pPr algn="l" defTabSz="825500">
              <a:defRPr sz="3200">
                <a:solidFill>
                  <a:srgbClr val="000000"/>
                </a:solidFill>
              </a:defRPr>
            </a:pPr>
            <a:endParaRPr sz="1400" dirty="0">
              <a:solidFill>
                <a:srgbClr val="FF0000"/>
              </a:solidFill>
              <a:latin typeface="+mj-ea"/>
              <a:ea typeface="+mj-ea"/>
            </a:endParaRPr>
          </a:p>
          <a:p>
            <a:pPr algn="l" defTabSz="825500">
              <a:defRPr sz="3200">
                <a:solidFill>
                  <a:srgbClr val="000000"/>
                </a:solidFill>
              </a:defRPr>
            </a:pPr>
            <a:r>
              <a:rPr sz="1400" dirty="0">
                <a:latin typeface="+mj-ea"/>
                <a:ea typeface="+mj-ea"/>
              </a:rPr>
              <a:t>・</a:t>
            </a:r>
            <a:r>
              <a:rPr sz="1400" u="sng" dirty="0" err="1">
                <a:solidFill>
                  <a:srgbClr val="FF0000"/>
                </a:solidFill>
                <a:latin typeface="+mj-ea"/>
                <a:ea typeface="+mj-ea"/>
              </a:rPr>
              <a:t>GoToトラベル事業の枠組みやシステムを</a:t>
            </a:r>
            <a:r>
              <a:rPr lang="ja-JP" altLang="en-US" sz="1400" u="sng" dirty="0">
                <a:solidFill>
                  <a:srgbClr val="FF0000"/>
                </a:solidFill>
                <a:latin typeface="+mj-ea"/>
                <a:ea typeface="+mj-ea"/>
              </a:rPr>
              <a:t>利用すれば、</a:t>
            </a:r>
            <a:r>
              <a:rPr sz="1400" dirty="0" err="1">
                <a:latin typeface="+mj-ea"/>
                <a:ea typeface="+mj-ea"/>
              </a:rPr>
              <a:t>参加事業者</a:t>
            </a:r>
            <a:r>
              <a:rPr lang="ja-JP" altLang="en-US" sz="1400" dirty="0">
                <a:latin typeface="+mj-ea"/>
                <a:ea typeface="+mj-ea"/>
              </a:rPr>
              <a:t>の負担も少なく</a:t>
            </a:r>
            <a:r>
              <a:rPr sz="1400" dirty="0">
                <a:latin typeface="+mj-ea"/>
                <a:ea typeface="+mj-ea"/>
              </a:rPr>
              <a:t>、</a:t>
            </a:r>
            <a:r>
              <a:rPr sz="1400" dirty="0" err="1">
                <a:solidFill>
                  <a:srgbClr val="FF0000"/>
                </a:solidFill>
                <a:latin typeface="+mj-ea"/>
                <a:ea typeface="+mj-ea"/>
              </a:rPr>
              <a:t>開始までの時間や費用が大幅に</a:t>
            </a:r>
            <a:endParaRPr lang="en-US" sz="1400" dirty="0">
              <a:solidFill>
                <a:srgbClr val="FF0000"/>
              </a:solidFill>
              <a:latin typeface="+mj-ea"/>
              <a:ea typeface="+mj-ea"/>
            </a:endParaRPr>
          </a:p>
          <a:p>
            <a:pPr algn="l" defTabSz="825500">
              <a:defRPr sz="3200">
                <a:solidFill>
                  <a:srgbClr val="000000"/>
                </a:solidFill>
              </a:defRPr>
            </a:pPr>
            <a:r>
              <a:rPr lang="ja-JP" altLang="en-US" sz="1400" dirty="0">
                <a:solidFill>
                  <a:srgbClr val="FF0000"/>
                </a:solidFill>
                <a:latin typeface="+mj-ea"/>
                <a:ea typeface="+mj-ea"/>
              </a:rPr>
              <a:t>　</a:t>
            </a:r>
            <a:r>
              <a:rPr sz="1400" dirty="0" err="1">
                <a:solidFill>
                  <a:srgbClr val="FF0000"/>
                </a:solidFill>
                <a:latin typeface="+mj-ea"/>
                <a:ea typeface="+mj-ea"/>
              </a:rPr>
              <a:t>削減出来る</a:t>
            </a:r>
            <a:r>
              <a:rPr sz="1400" dirty="0">
                <a:solidFill>
                  <a:srgbClr val="FF0000"/>
                </a:solidFill>
                <a:latin typeface="+mj-ea"/>
                <a:ea typeface="+mj-ea"/>
              </a:rPr>
              <a:t>。</a:t>
            </a:r>
            <a:endParaRPr lang="en-US" sz="1400" dirty="0">
              <a:solidFill>
                <a:srgbClr val="FF0000"/>
              </a:solidFill>
              <a:latin typeface="+mj-ea"/>
              <a:ea typeface="+mj-ea"/>
            </a:endParaRPr>
          </a:p>
          <a:p>
            <a:pPr defTabSz="825500">
              <a:defRPr sz="3200">
                <a:solidFill>
                  <a:srgbClr val="000000"/>
                </a:solidFill>
              </a:defRPr>
            </a:pPr>
            <a:endParaRPr lang="en-US" altLang="ja-JP" sz="1400" dirty="0">
              <a:latin typeface="+mj-ea"/>
              <a:ea typeface="+mj-ea"/>
            </a:endParaRPr>
          </a:p>
          <a:p>
            <a:pPr defTabSz="825500">
              <a:defRPr sz="3200">
                <a:solidFill>
                  <a:srgbClr val="000000"/>
                </a:solidFill>
              </a:defRPr>
            </a:pPr>
            <a:r>
              <a:rPr lang="ja-JP" altLang="en-US" sz="1400" dirty="0">
                <a:latin typeface="+mj-ea"/>
                <a:ea typeface="+mj-ea"/>
              </a:rPr>
              <a:t>・また、</a:t>
            </a:r>
            <a:r>
              <a:rPr lang="ja-JP" altLang="en-US" sz="1400" u="sng" dirty="0">
                <a:solidFill>
                  <a:srgbClr val="FF0000"/>
                </a:solidFill>
                <a:latin typeface="+mj-ea"/>
                <a:ea typeface="+mj-ea"/>
              </a:rPr>
              <a:t>自然災害時の「密を避ける」、「良好な衛生環境」といった条件を確保できる避難場所</a:t>
            </a:r>
            <a:r>
              <a:rPr lang="ja-JP" altLang="en-US" sz="1400" dirty="0">
                <a:latin typeface="+mj-ea"/>
                <a:ea typeface="+mj-ea"/>
              </a:rPr>
              <a:t>としても活用が可能である。</a:t>
            </a:r>
            <a:endParaRPr lang="ja-JP" altLang="en-US" sz="1400" u="sng" dirty="0">
              <a:solidFill>
                <a:srgbClr val="FF0000"/>
              </a:solidFill>
              <a:latin typeface="+mj-ea"/>
              <a:ea typeface="+mj-ea"/>
            </a:endParaRPr>
          </a:p>
          <a:p>
            <a:pPr algn="l" defTabSz="825500">
              <a:defRPr sz="3200">
                <a:solidFill>
                  <a:srgbClr val="000000"/>
                </a:solidFill>
              </a:defRPr>
            </a:pPr>
            <a:endParaRPr sz="1400" u="sng" dirty="0">
              <a:solidFill>
                <a:srgbClr val="FF0000"/>
              </a:solidFill>
              <a:latin typeface="+mj-ea"/>
              <a:ea typeface="+mj-ea"/>
            </a:endParaRPr>
          </a:p>
        </p:txBody>
      </p:sp>
    </p:spTree>
    <p:extLst>
      <p:ext uri="{BB962C8B-B14F-4D97-AF65-F5344CB8AC3E}">
        <p14:creationId xmlns:p14="http://schemas.microsoft.com/office/powerpoint/2010/main" val="36439223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a:xfrm>
            <a:off x="14288" y="131763"/>
            <a:ext cx="6933976" cy="376237"/>
          </a:xfrm>
        </p:spPr>
        <p:txBody>
          <a:bodyPr>
            <a:normAutofit fontScale="90000"/>
          </a:bodyPr>
          <a:lstStyle/>
          <a:p>
            <a:pPr algn="l" eaLnBrk="1" hangingPunct="1"/>
            <a:r>
              <a:rPr lang="ja-JP" altLang="en-US" sz="2400" dirty="0">
                <a:solidFill>
                  <a:schemeClr val="accent5">
                    <a:lumMod val="75000"/>
                  </a:schemeClr>
                </a:solidFill>
                <a:latin typeface="A-OTF 新ゴ Pro B" pitchFamily="34" charset="-128"/>
                <a:ea typeface="A-OTF 新ゴ Pro B" pitchFamily="34" charset="-128"/>
              </a:rPr>
              <a:t>■宿泊・旅行に関する個人支出の動向</a:t>
            </a:r>
          </a:p>
        </p:txBody>
      </p:sp>
      <p:sp>
        <p:nvSpPr>
          <p:cNvPr id="29" name="Rectangle 5"/>
          <p:cNvSpPr txBox="1">
            <a:spLocks noGrp="1" noChangeArrowheads="1"/>
          </p:cNvSpPr>
          <p:nvPr/>
        </p:nvSpPr>
        <p:spPr bwMode="auto">
          <a:xfrm>
            <a:off x="8748713" y="6597650"/>
            <a:ext cx="360362" cy="215900"/>
          </a:xfrm>
          <a:prstGeom prst="rect">
            <a:avLst/>
          </a:prstGeom>
          <a:noFill/>
          <a:ln w="9525">
            <a:noFill/>
            <a:miter lim="800000"/>
            <a:headEnd/>
            <a:tailEnd/>
          </a:ln>
        </p:spPr>
        <p:txBody>
          <a:bodyPr anchor="ctr"/>
          <a:lstStyle/>
          <a:p>
            <a:pPr algn="ctr"/>
            <a:r>
              <a:rPr lang="en-US" altLang="ja-JP" sz="1200" dirty="0">
                <a:solidFill>
                  <a:srgbClr val="777777"/>
                </a:solidFill>
                <a:latin typeface="Calibri" pitchFamily="34" charset="0"/>
              </a:rPr>
              <a:t>4</a:t>
            </a:r>
          </a:p>
        </p:txBody>
      </p:sp>
      <p:pic>
        <p:nvPicPr>
          <p:cNvPr id="31" name="Picture 24"/>
          <p:cNvPicPr>
            <a:picLocks noChangeArrowheads="1"/>
          </p:cNvPicPr>
          <p:nvPr/>
        </p:nvPicPr>
        <p:blipFill>
          <a:blip r:embed="rId3" cstate="print"/>
          <a:srcRect/>
          <a:stretch>
            <a:fillRect/>
          </a:stretch>
        </p:blipFill>
        <p:spPr bwMode="auto">
          <a:xfrm>
            <a:off x="0" y="620713"/>
            <a:ext cx="9144000" cy="104775"/>
          </a:xfrm>
          <a:prstGeom prst="rect">
            <a:avLst/>
          </a:prstGeom>
          <a:noFill/>
          <a:ln w="9525">
            <a:noFill/>
            <a:miter lim="800000"/>
            <a:headEnd/>
            <a:tailEnd/>
          </a:ln>
        </p:spPr>
      </p:pic>
      <p:sp>
        <p:nvSpPr>
          <p:cNvPr id="8" name="宿泊・旅行に関する個人支出の動向は外食の半分以下であり、gotoトラベルが実施された期間において、最高で前年比の約70％程度の回復しかしておらず、全業種との落ち込みとは比較にならない深刻です。（令和３年３月23日 農林水産省提出資料）">
            <a:extLst>
              <a:ext uri="{FF2B5EF4-FFF2-40B4-BE49-F238E27FC236}">
                <a16:creationId xmlns:a16="http://schemas.microsoft.com/office/drawing/2014/main" id="{C71478FF-ABE3-464C-903A-3D2C7D16DD80}"/>
              </a:ext>
            </a:extLst>
          </p:cNvPr>
          <p:cNvSpPr txBox="1"/>
          <p:nvPr/>
        </p:nvSpPr>
        <p:spPr>
          <a:xfrm>
            <a:off x="323527" y="1052736"/>
            <a:ext cx="8425185"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lgn="l" defTabSz="533400">
              <a:defRPr sz="2900">
                <a:solidFill>
                  <a:srgbClr val="000000"/>
                </a:solidFill>
                <a:latin typeface="ヒラギノ角ゴシック W3"/>
                <a:ea typeface="ヒラギノ角ゴシック W3"/>
                <a:cs typeface="ヒラギノ角ゴシック W3"/>
                <a:sym typeface="ヒラギノ角ゴシック W3"/>
              </a:defRPr>
            </a:pPr>
            <a:r>
              <a:rPr sz="1200" b="1" dirty="0">
                <a:solidFill>
                  <a:srgbClr val="FF0000"/>
                </a:solidFill>
              </a:rPr>
              <a:t>宿泊・旅行に関する個人支出の動向は</a:t>
            </a:r>
            <a:r>
              <a:rPr sz="1200" b="1" dirty="0"/>
              <a:t>外食の半分以下であり、</a:t>
            </a:r>
            <a:r>
              <a:rPr lang="en-US" altLang="ja-JP" sz="1200" b="1" dirty="0">
                <a:latin typeface="Helvetica"/>
                <a:cs typeface="Helvetica"/>
                <a:sym typeface="Helvetica"/>
              </a:rPr>
              <a:t>G</a:t>
            </a:r>
            <a:r>
              <a:rPr sz="1200" b="1" dirty="0">
                <a:latin typeface="Helvetica"/>
                <a:ea typeface="Helvetica"/>
                <a:cs typeface="Helvetica"/>
                <a:sym typeface="Helvetica"/>
              </a:rPr>
              <a:t>oto</a:t>
            </a:r>
            <a:r>
              <a:rPr sz="1200" b="1" dirty="0"/>
              <a:t>トラベルが実施された期間において、最高で前年比の約</a:t>
            </a:r>
            <a:r>
              <a:rPr sz="1200" b="1" dirty="0">
                <a:latin typeface="Helvetica"/>
                <a:ea typeface="Helvetica"/>
                <a:cs typeface="Helvetica"/>
                <a:sym typeface="Helvetica"/>
              </a:rPr>
              <a:t>70</a:t>
            </a:r>
            <a:r>
              <a:rPr sz="1200" b="1" dirty="0"/>
              <a:t>％程度の回復しかしておらず、</a:t>
            </a:r>
            <a:r>
              <a:rPr sz="1200" b="1" u="sng" dirty="0">
                <a:solidFill>
                  <a:srgbClr val="FF0000"/>
                </a:solidFill>
              </a:rPr>
              <a:t>全業種との落ち込みとは比較にならない深刻です。</a:t>
            </a:r>
            <a:endParaRPr lang="en-US" sz="1200" b="1" u="sng" dirty="0">
              <a:solidFill>
                <a:srgbClr val="FF0000"/>
              </a:solidFill>
            </a:endParaRPr>
          </a:p>
          <a:p>
            <a:pPr algn="l" defTabSz="533400">
              <a:defRPr sz="2900">
                <a:solidFill>
                  <a:srgbClr val="000000"/>
                </a:solidFill>
                <a:latin typeface="ヒラギノ角ゴシック W3"/>
                <a:ea typeface="ヒラギノ角ゴシック W3"/>
                <a:cs typeface="ヒラギノ角ゴシック W3"/>
                <a:sym typeface="ヒラギノ角ゴシック W3"/>
              </a:defRPr>
            </a:pPr>
            <a:r>
              <a:rPr sz="1200" b="1" dirty="0"/>
              <a:t>（令和３年３月</a:t>
            </a:r>
            <a:r>
              <a:rPr sz="1200" b="1" dirty="0">
                <a:latin typeface="Helvetica"/>
                <a:ea typeface="Helvetica"/>
                <a:cs typeface="Helvetica"/>
                <a:sym typeface="Helvetica"/>
              </a:rPr>
              <a:t>23</a:t>
            </a:r>
            <a:r>
              <a:rPr sz="1200" b="1" dirty="0"/>
              <a:t>日</a:t>
            </a:r>
            <a:r>
              <a:rPr sz="1200" b="1" dirty="0">
                <a:latin typeface="Helvetica"/>
                <a:ea typeface="Helvetica"/>
                <a:cs typeface="Helvetica"/>
                <a:sym typeface="Helvetica"/>
              </a:rPr>
              <a:t> </a:t>
            </a:r>
            <a:r>
              <a:rPr sz="1200" b="1" dirty="0" err="1"/>
              <a:t>農林水産省提出資料</a:t>
            </a:r>
            <a:r>
              <a:rPr sz="1200" b="1" dirty="0"/>
              <a:t>）</a:t>
            </a:r>
          </a:p>
        </p:txBody>
      </p:sp>
      <p:pic>
        <p:nvPicPr>
          <p:cNvPr id="9" name="IMG-1405.JPG" descr="IMG-1405.JPG">
            <a:extLst>
              <a:ext uri="{FF2B5EF4-FFF2-40B4-BE49-F238E27FC236}">
                <a16:creationId xmlns:a16="http://schemas.microsoft.com/office/drawing/2014/main" id="{418B0260-2DA2-47FC-8677-6CB9B8D4CC36}"/>
              </a:ext>
            </a:extLst>
          </p:cNvPr>
          <p:cNvPicPr>
            <a:picLocks noChangeAspect="1"/>
          </p:cNvPicPr>
          <p:nvPr/>
        </p:nvPicPr>
        <p:blipFill>
          <a:blip r:embed="rId4"/>
          <a:stretch>
            <a:fillRect/>
          </a:stretch>
        </p:blipFill>
        <p:spPr>
          <a:xfrm>
            <a:off x="1475656" y="2072397"/>
            <a:ext cx="6201212" cy="4330482"/>
          </a:xfrm>
          <a:prstGeom prst="rect">
            <a:avLst/>
          </a:prstGeom>
          <a:ln w="12700">
            <a:miter lim="400000"/>
          </a:ln>
        </p:spPr>
      </p:pic>
      <p:sp>
        <p:nvSpPr>
          <p:cNvPr id="2" name="正方形/長方形 1">
            <a:extLst>
              <a:ext uri="{FF2B5EF4-FFF2-40B4-BE49-F238E27FC236}">
                <a16:creationId xmlns:a16="http://schemas.microsoft.com/office/drawing/2014/main" id="{4022A4ED-0981-462F-9131-BCAD1388A376}"/>
              </a:ext>
            </a:extLst>
          </p:cNvPr>
          <p:cNvSpPr/>
          <p:nvPr/>
        </p:nvSpPr>
        <p:spPr>
          <a:xfrm>
            <a:off x="7333866" y="6145658"/>
            <a:ext cx="228470" cy="1832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7268730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a:xfrm>
            <a:off x="14288" y="131763"/>
            <a:ext cx="6933976" cy="376237"/>
          </a:xfrm>
        </p:spPr>
        <p:txBody>
          <a:bodyPr>
            <a:normAutofit fontScale="90000"/>
          </a:bodyPr>
          <a:lstStyle/>
          <a:p>
            <a:pPr algn="l" eaLnBrk="1" hangingPunct="1"/>
            <a:r>
              <a:rPr lang="ja-JP" altLang="en-US" sz="2400" dirty="0">
                <a:solidFill>
                  <a:schemeClr val="accent5">
                    <a:lumMod val="75000"/>
                  </a:schemeClr>
                </a:solidFill>
                <a:latin typeface="A-OTF 新ゴ Pro B" pitchFamily="34" charset="-128"/>
                <a:ea typeface="A-OTF 新ゴ Pro B" pitchFamily="34" charset="-128"/>
              </a:rPr>
              <a:t>■課題とポイント</a:t>
            </a:r>
          </a:p>
        </p:txBody>
      </p:sp>
      <p:sp>
        <p:nvSpPr>
          <p:cNvPr id="29" name="Rectangle 5"/>
          <p:cNvSpPr txBox="1">
            <a:spLocks noGrp="1" noChangeArrowheads="1"/>
          </p:cNvSpPr>
          <p:nvPr/>
        </p:nvSpPr>
        <p:spPr bwMode="auto">
          <a:xfrm>
            <a:off x="8748713" y="6597650"/>
            <a:ext cx="360362" cy="215900"/>
          </a:xfrm>
          <a:prstGeom prst="rect">
            <a:avLst/>
          </a:prstGeom>
          <a:noFill/>
          <a:ln w="9525">
            <a:noFill/>
            <a:miter lim="800000"/>
            <a:headEnd/>
            <a:tailEnd/>
          </a:ln>
        </p:spPr>
        <p:txBody>
          <a:bodyPr anchor="ctr"/>
          <a:lstStyle/>
          <a:p>
            <a:pPr algn="ctr"/>
            <a:r>
              <a:rPr lang="en-US" altLang="ja-JP" sz="1200" dirty="0">
                <a:solidFill>
                  <a:srgbClr val="777777"/>
                </a:solidFill>
                <a:latin typeface="Calibri" pitchFamily="34" charset="0"/>
              </a:rPr>
              <a:t>5</a:t>
            </a:r>
          </a:p>
        </p:txBody>
      </p:sp>
      <p:pic>
        <p:nvPicPr>
          <p:cNvPr id="31" name="Picture 24"/>
          <p:cNvPicPr>
            <a:picLocks noChangeArrowheads="1"/>
          </p:cNvPicPr>
          <p:nvPr/>
        </p:nvPicPr>
        <p:blipFill>
          <a:blip r:embed="rId3" cstate="print"/>
          <a:srcRect/>
          <a:stretch>
            <a:fillRect/>
          </a:stretch>
        </p:blipFill>
        <p:spPr bwMode="auto">
          <a:xfrm>
            <a:off x="0" y="620713"/>
            <a:ext cx="9144000" cy="104775"/>
          </a:xfrm>
          <a:prstGeom prst="rect">
            <a:avLst/>
          </a:prstGeom>
          <a:noFill/>
          <a:ln w="9525">
            <a:noFill/>
            <a:miter lim="800000"/>
            <a:headEnd/>
            <a:tailEnd/>
          </a:ln>
        </p:spPr>
      </p:pic>
      <p:sp>
        <p:nvSpPr>
          <p:cNvPr id="2" name="正方形/長方形 1">
            <a:extLst>
              <a:ext uri="{FF2B5EF4-FFF2-40B4-BE49-F238E27FC236}">
                <a16:creationId xmlns:a16="http://schemas.microsoft.com/office/drawing/2014/main" id="{4022A4ED-0981-462F-9131-BCAD1388A376}"/>
              </a:ext>
            </a:extLst>
          </p:cNvPr>
          <p:cNvSpPr/>
          <p:nvPr/>
        </p:nvSpPr>
        <p:spPr>
          <a:xfrm>
            <a:off x="7333866" y="6145658"/>
            <a:ext cx="228470" cy="1832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角丸四角形">
            <a:extLst>
              <a:ext uri="{FF2B5EF4-FFF2-40B4-BE49-F238E27FC236}">
                <a16:creationId xmlns:a16="http://schemas.microsoft.com/office/drawing/2014/main" id="{E0FE338C-7112-46F3-92C4-C96E7A86D959}"/>
              </a:ext>
            </a:extLst>
          </p:cNvPr>
          <p:cNvSpPr/>
          <p:nvPr/>
        </p:nvSpPr>
        <p:spPr>
          <a:xfrm>
            <a:off x="395288" y="1666472"/>
            <a:ext cx="8353424" cy="4248472"/>
          </a:xfrm>
          <a:prstGeom prst="roundRect">
            <a:avLst>
              <a:gd name="adj" fmla="val 9075"/>
            </a:avLst>
          </a:prstGeom>
          <a:solidFill>
            <a:srgbClr val="FFD9E3"/>
          </a:solidFill>
          <a:ln w="12700">
            <a:miter lim="400000"/>
          </a:ln>
        </p:spPr>
        <p:txBody>
          <a:bodyPr lIns="50800" tIns="50800" rIns="50800" bIns="50800" anchor="ctr"/>
          <a:lstStyle/>
          <a:p>
            <a:pPr defTabSz="825500">
              <a:defRPr sz="3200">
                <a:solidFill>
                  <a:srgbClr val="000000"/>
                </a:solidFill>
              </a:defRPr>
            </a:pPr>
            <a:endParaRPr sz="1600"/>
          </a:p>
        </p:txBody>
      </p:sp>
      <p:sp>
        <p:nvSpPr>
          <p:cNvPr id="11" name="政府への1日も早い提言。…">
            <a:extLst>
              <a:ext uri="{FF2B5EF4-FFF2-40B4-BE49-F238E27FC236}">
                <a16:creationId xmlns:a16="http://schemas.microsoft.com/office/drawing/2014/main" id="{3ED75C07-2A2E-4951-8F67-695B43D9A16B}"/>
              </a:ext>
            </a:extLst>
          </p:cNvPr>
          <p:cNvSpPr txBox="1"/>
          <p:nvPr/>
        </p:nvSpPr>
        <p:spPr>
          <a:xfrm>
            <a:off x="755576" y="2015863"/>
            <a:ext cx="8065145" cy="35496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lgn="l">
              <a:buSzPct val="123000"/>
              <a:defRPr sz="3300">
                <a:solidFill>
                  <a:schemeClr val="accent5">
                    <a:lumOff val="-29866"/>
                  </a:schemeClr>
                </a:solidFill>
              </a:defRPr>
            </a:pPr>
            <a:r>
              <a:rPr lang="ja-JP" altLang="en-US" sz="1600" dirty="0">
                <a:solidFill>
                  <a:srgbClr val="FF0000"/>
                </a:solidFill>
              </a:rPr>
              <a:t>●</a:t>
            </a:r>
            <a:r>
              <a:rPr sz="1600" dirty="0">
                <a:solidFill>
                  <a:srgbClr val="FF0000"/>
                </a:solidFill>
              </a:rPr>
              <a:t>政府への1日も早い提言。</a:t>
            </a:r>
          </a:p>
          <a:p>
            <a:pPr algn="l">
              <a:defRPr sz="3300">
                <a:solidFill>
                  <a:srgbClr val="000000"/>
                </a:solidFill>
              </a:defRPr>
            </a:pPr>
            <a:r>
              <a:rPr sz="1600" dirty="0"/>
              <a:t>　</a:t>
            </a:r>
            <a:r>
              <a:rPr lang="ja-JP" altLang="en-US" sz="1600" dirty="0"/>
              <a:t>⇒</a:t>
            </a:r>
            <a:r>
              <a:rPr sz="1600" dirty="0" err="1"/>
              <a:t>感染拡大状況やオリンピックで、支援内容やターゲットが変わり、世論の反応が変わる</a:t>
            </a:r>
            <a:r>
              <a:rPr sz="1600" dirty="0"/>
              <a:t>。</a:t>
            </a:r>
          </a:p>
          <a:p>
            <a:pPr algn="l">
              <a:defRPr sz="3300">
                <a:solidFill>
                  <a:srgbClr val="000000"/>
                </a:solidFill>
              </a:defRPr>
            </a:pPr>
            <a:endParaRPr sz="1600" dirty="0"/>
          </a:p>
          <a:p>
            <a:pPr algn="l">
              <a:buSzPct val="123000"/>
              <a:defRPr sz="3300">
                <a:solidFill>
                  <a:srgbClr val="000000"/>
                </a:solidFill>
              </a:defRPr>
            </a:pPr>
            <a:r>
              <a:rPr lang="ja-JP" altLang="en-US" sz="1600" dirty="0"/>
              <a:t>●</a:t>
            </a:r>
            <a:r>
              <a:rPr sz="1600" dirty="0" err="1"/>
              <a:t>GoToトラベル再開時の移行方法は</a:t>
            </a:r>
            <a:r>
              <a:rPr sz="1600" dirty="0"/>
              <a:t>？（</a:t>
            </a:r>
            <a:r>
              <a:rPr sz="1600" dirty="0" err="1"/>
              <a:t>事務局、コールセンタ</a:t>
            </a:r>
            <a:r>
              <a:rPr sz="1600" dirty="0"/>
              <a:t>ー、</a:t>
            </a:r>
            <a:r>
              <a:rPr sz="1600" dirty="0" err="1"/>
              <a:t>審査部</a:t>
            </a:r>
            <a:r>
              <a:rPr sz="1600" dirty="0"/>
              <a:t>）</a:t>
            </a:r>
          </a:p>
          <a:p>
            <a:pPr algn="l">
              <a:defRPr sz="3300">
                <a:solidFill>
                  <a:srgbClr val="000000"/>
                </a:solidFill>
              </a:defRPr>
            </a:pPr>
            <a:r>
              <a:rPr sz="1600" dirty="0"/>
              <a:t>　</a:t>
            </a:r>
          </a:p>
          <a:p>
            <a:pPr algn="l">
              <a:buSzPct val="123000"/>
              <a:defRPr sz="3300">
                <a:solidFill>
                  <a:srgbClr val="000000"/>
                </a:solidFill>
              </a:defRPr>
            </a:pPr>
            <a:r>
              <a:rPr lang="ja-JP" altLang="en-US" sz="1600" dirty="0"/>
              <a:t>●</a:t>
            </a:r>
            <a:r>
              <a:rPr sz="1600" dirty="0" err="1"/>
              <a:t>GoToトラベル時の事務局トラブルの解消</a:t>
            </a:r>
            <a:endParaRPr sz="1600" dirty="0"/>
          </a:p>
          <a:p>
            <a:pPr algn="l">
              <a:defRPr sz="3300">
                <a:solidFill>
                  <a:srgbClr val="000000"/>
                </a:solidFill>
              </a:defRPr>
            </a:pPr>
            <a:r>
              <a:rPr sz="1600" dirty="0"/>
              <a:t>　</a:t>
            </a:r>
            <a:r>
              <a:rPr lang="ja-JP" altLang="en-US" sz="1600" dirty="0"/>
              <a:t>⇒</a:t>
            </a:r>
            <a:r>
              <a:rPr sz="1600" dirty="0" err="1"/>
              <a:t>参画事業者の予算配分</a:t>
            </a:r>
            <a:endParaRPr sz="1600" dirty="0"/>
          </a:p>
          <a:p>
            <a:pPr algn="l">
              <a:defRPr sz="3300">
                <a:solidFill>
                  <a:srgbClr val="000000"/>
                </a:solidFill>
              </a:defRPr>
            </a:pPr>
            <a:r>
              <a:rPr sz="1600" dirty="0"/>
              <a:t>　</a:t>
            </a:r>
            <a:r>
              <a:rPr lang="ja-JP" altLang="en-US" sz="1600" dirty="0"/>
              <a:t>⇒</a:t>
            </a:r>
            <a:r>
              <a:rPr sz="1600" dirty="0" err="1"/>
              <a:t>販売開始時期の公平性</a:t>
            </a:r>
            <a:r>
              <a:rPr sz="1600" dirty="0"/>
              <a:t>　</a:t>
            </a:r>
          </a:p>
          <a:p>
            <a:pPr algn="l">
              <a:defRPr sz="3300">
                <a:solidFill>
                  <a:srgbClr val="000000"/>
                </a:solidFill>
              </a:defRPr>
            </a:pPr>
            <a:r>
              <a:rPr sz="1600" dirty="0"/>
              <a:t>　</a:t>
            </a:r>
            <a:r>
              <a:rPr lang="ja-JP" altLang="en-US" sz="1600" dirty="0"/>
              <a:t>⇒</a:t>
            </a:r>
            <a:r>
              <a:rPr sz="1600" dirty="0" err="1"/>
              <a:t>旅行者（宿泊者）のルール周知とルールの明確化</a:t>
            </a:r>
            <a:endParaRPr sz="1600" dirty="0"/>
          </a:p>
          <a:p>
            <a:pPr algn="l">
              <a:defRPr sz="3300">
                <a:solidFill>
                  <a:srgbClr val="000000"/>
                </a:solidFill>
              </a:defRPr>
            </a:pPr>
            <a:r>
              <a:rPr sz="1600" dirty="0"/>
              <a:t>　</a:t>
            </a:r>
            <a:r>
              <a:rPr lang="ja-JP" altLang="en-US" sz="1600" dirty="0"/>
              <a:t>⇒</a:t>
            </a:r>
            <a:r>
              <a:rPr sz="1600" dirty="0" err="1"/>
              <a:t>承認第三者機関の見直し</a:t>
            </a:r>
            <a:endParaRPr sz="1600" dirty="0"/>
          </a:p>
          <a:p>
            <a:pPr algn="l">
              <a:defRPr sz="3300">
                <a:solidFill>
                  <a:srgbClr val="000000"/>
                </a:solidFill>
              </a:defRPr>
            </a:pPr>
            <a:r>
              <a:rPr sz="1600" dirty="0"/>
              <a:t>　</a:t>
            </a:r>
            <a:r>
              <a:rPr lang="ja-JP" altLang="en-US" sz="1600" dirty="0"/>
              <a:t>⇒</a:t>
            </a:r>
            <a:r>
              <a:rPr sz="1600" dirty="0" err="1"/>
              <a:t>事務局と第三者機関とのシステム及びデータ連携</a:t>
            </a:r>
            <a:endParaRPr sz="1600" dirty="0"/>
          </a:p>
          <a:p>
            <a:pPr algn="l">
              <a:defRPr sz="3300">
                <a:solidFill>
                  <a:srgbClr val="000000"/>
                </a:solidFill>
              </a:defRPr>
            </a:pPr>
            <a:r>
              <a:rPr sz="1600" dirty="0"/>
              <a:t>　</a:t>
            </a:r>
            <a:r>
              <a:rPr lang="ja-JP" altLang="en-US" sz="1600" dirty="0"/>
              <a:t>⇒</a:t>
            </a:r>
            <a:r>
              <a:rPr sz="1600" dirty="0" err="1"/>
              <a:t>事務局内での情報統制</a:t>
            </a:r>
            <a:endParaRPr sz="1600" dirty="0"/>
          </a:p>
          <a:p>
            <a:pPr algn="l">
              <a:defRPr sz="3300">
                <a:solidFill>
                  <a:srgbClr val="000000"/>
                </a:solidFill>
              </a:defRPr>
            </a:pPr>
            <a:r>
              <a:rPr sz="1600" dirty="0"/>
              <a:t>　</a:t>
            </a:r>
            <a:r>
              <a:rPr lang="ja-JP" altLang="en-US" sz="1600" dirty="0"/>
              <a:t>⇒</a:t>
            </a:r>
            <a:r>
              <a:rPr sz="1600" dirty="0" err="1"/>
              <a:t>事務局管理システムの情報セキュリティ</a:t>
            </a:r>
            <a:endParaRPr sz="1600" dirty="0"/>
          </a:p>
          <a:p>
            <a:pPr algn="l">
              <a:defRPr sz="3300">
                <a:solidFill>
                  <a:srgbClr val="000000"/>
                </a:solidFill>
              </a:defRPr>
            </a:pPr>
            <a:r>
              <a:rPr sz="1600" dirty="0"/>
              <a:t>　</a:t>
            </a:r>
            <a:r>
              <a:rPr lang="ja-JP" altLang="en-US" sz="1600" dirty="0"/>
              <a:t>⇒</a:t>
            </a:r>
            <a:r>
              <a:rPr sz="1600" dirty="0" err="1"/>
              <a:t>ルール変更時の参画事業者への周知方法</a:t>
            </a:r>
            <a:endParaRPr sz="1600" dirty="0"/>
          </a:p>
        </p:txBody>
      </p:sp>
    </p:spTree>
    <p:extLst>
      <p:ext uri="{BB962C8B-B14F-4D97-AF65-F5344CB8AC3E}">
        <p14:creationId xmlns:p14="http://schemas.microsoft.com/office/powerpoint/2010/main" val="103033534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光沢">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12700" cap="flat" cmpd="sng" algn="ctr">
          <a:solidFill>
            <a:schemeClr val="phClr">
              <a:tint val="95000"/>
              <a:shade val="95000"/>
              <a:satMod val="120000"/>
            </a:schemeClr>
          </a:solidFill>
          <a:prstDash val="solid"/>
        </a:ln>
        <a:ln w="55000" cap="flat" cmpd="thickThin" algn="ctr">
          <a:solidFill>
            <a:schemeClr val="phClr">
              <a:tint val="90000"/>
              <a:satMod val="130000"/>
            </a:schemeClr>
          </a:solidFill>
          <a:prstDash val="solid"/>
        </a:ln>
        <a:ln w="50800" cap="flat" cmpd="sng"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19778</TotalTime>
  <Words>826</Words>
  <Application>Microsoft Office PowerPoint</Application>
  <PresentationFormat>画面に合わせる (4:3)</PresentationFormat>
  <Paragraphs>93</Paragraphs>
  <Slides>6</Slides>
  <Notes>5</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6</vt:i4>
      </vt:variant>
    </vt:vector>
  </HeadingPairs>
  <TitlesOfParts>
    <vt:vector size="14" baseType="lpstr">
      <vt:lpstr>A-OTF 新ゴ Pro B</vt:lpstr>
      <vt:lpstr>ＭＳ Ｐゴシック</vt:lpstr>
      <vt:lpstr>ヒラギノ角ゴシック W3</vt:lpstr>
      <vt:lpstr>Arial</vt:lpstr>
      <vt:lpstr>Calibri</vt:lpstr>
      <vt:lpstr>Calibri Light</vt:lpstr>
      <vt:lpstr>Helvetica</vt:lpstr>
      <vt:lpstr>Office テーマ</vt:lpstr>
      <vt:lpstr>PowerPoint プレゼンテーション</vt:lpstr>
      <vt:lpstr>■事業概要</vt:lpstr>
      <vt:lpstr>■支援額の例（案）</vt:lpstr>
      <vt:lpstr>■コロナ感染防止支援事業（仮称）の必要性と実施メリット</vt:lpstr>
      <vt:lpstr>■宿泊・旅行に関する個人支出の動向</vt:lpstr>
      <vt:lpstr>■課題とポイント</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大阪Ｗｉ－Ｆｉ収益モデル</dc:title>
  <dc:creator>h_makita</dc:creator>
  <cp:lastModifiedBy>西山 寛</cp:lastModifiedBy>
  <cp:revision>1427</cp:revision>
  <cp:lastPrinted>2021-06-10T02:00:29Z</cp:lastPrinted>
  <dcterms:created xsi:type="dcterms:W3CDTF">2013-05-13T03:52:32Z</dcterms:created>
  <dcterms:modified xsi:type="dcterms:W3CDTF">2021-07-07T08:39:50Z</dcterms:modified>
</cp:coreProperties>
</file>